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ls" ContentType="application/vnd.ms-exce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emf" ContentType="image/x-emf"/>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Default Extension="wdp" ContentType="image/vnd.ms-photo"/>
  <Override PartName="/ppt/slideLayouts/slideLayout10.xml" ContentType="application/vnd.openxmlformats-officedocument.presentationml.slideLayout+xml"/>
  <Default Extension="vml" ContentType="application/vnd.openxmlformats-officedocument.vmlDrawi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912" r:id="rId1"/>
  </p:sldMasterIdLst>
  <p:notesMasterIdLst>
    <p:notesMasterId r:id="rId59"/>
  </p:notesMasterIdLst>
  <p:handoutMasterIdLst>
    <p:handoutMasterId r:id="rId60"/>
  </p:handoutMasterIdLst>
  <p:sldIdLst>
    <p:sldId id="257" r:id="rId2"/>
    <p:sldId id="258" r:id="rId3"/>
    <p:sldId id="300" r:id="rId4"/>
    <p:sldId id="301" r:id="rId5"/>
    <p:sldId id="299" r:id="rId6"/>
    <p:sldId id="303" r:id="rId7"/>
    <p:sldId id="312" r:id="rId8"/>
    <p:sldId id="311" r:id="rId9"/>
    <p:sldId id="260" r:id="rId10"/>
    <p:sldId id="261" r:id="rId11"/>
    <p:sldId id="268" r:id="rId12"/>
    <p:sldId id="265" r:id="rId13"/>
    <p:sldId id="322" r:id="rId14"/>
    <p:sldId id="267" r:id="rId15"/>
    <p:sldId id="270" r:id="rId16"/>
    <p:sldId id="344" r:id="rId17"/>
    <p:sldId id="282" r:id="rId18"/>
    <p:sldId id="273" r:id="rId19"/>
    <p:sldId id="283" r:id="rId20"/>
    <p:sldId id="336" r:id="rId21"/>
    <p:sldId id="337" r:id="rId22"/>
    <p:sldId id="286" r:id="rId23"/>
    <p:sldId id="327" r:id="rId24"/>
    <p:sldId id="296" r:id="rId25"/>
    <p:sldId id="331" r:id="rId26"/>
    <p:sldId id="313" r:id="rId27"/>
    <p:sldId id="332" r:id="rId28"/>
    <p:sldId id="323" r:id="rId29"/>
    <p:sldId id="324" r:id="rId30"/>
    <p:sldId id="326" r:id="rId31"/>
    <p:sldId id="353" r:id="rId32"/>
    <p:sldId id="354" r:id="rId33"/>
    <p:sldId id="355" r:id="rId34"/>
    <p:sldId id="347" r:id="rId35"/>
    <p:sldId id="348" r:id="rId36"/>
    <p:sldId id="349" r:id="rId37"/>
    <p:sldId id="350" r:id="rId38"/>
    <p:sldId id="351" r:id="rId39"/>
    <p:sldId id="352" r:id="rId40"/>
    <p:sldId id="338" r:id="rId41"/>
    <p:sldId id="339" r:id="rId42"/>
    <p:sldId id="340" r:id="rId43"/>
    <p:sldId id="325" r:id="rId44"/>
    <p:sldId id="341" r:id="rId45"/>
    <p:sldId id="330" r:id="rId46"/>
    <p:sldId id="316" r:id="rId47"/>
    <p:sldId id="318" r:id="rId48"/>
    <p:sldId id="342" r:id="rId49"/>
    <p:sldId id="356" r:id="rId50"/>
    <p:sldId id="357" r:id="rId51"/>
    <p:sldId id="358" r:id="rId52"/>
    <p:sldId id="359" r:id="rId53"/>
    <p:sldId id="314" r:id="rId54"/>
    <p:sldId id="321" r:id="rId55"/>
    <p:sldId id="343" r:id="rId56"/>
    <p:sldId id="334" r:id="rId57"/>
    <p:sldId id="335" r:id="rId58"/>
  </p:sldIdLst>
  <p:sldSz cx="9144000" cy="6858000" type="screen4x3"/>
  <p:notesSz cx="6669088" cy="9928225"/>
  <p:defaultTextStyle>
    <a:defPPr>
      <a:defRPr lang="hu-HU"/>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9E8E5C"/>
    <a:srgbClr val="8A7C50"/>
    <a:srgbClr val="776B45"/>
    <a:srgbClr val="644132"/>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794" y="-31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Élőfej helye 1"/>
          <p:cNvSpPr>
            <a:spLocks noGrp="1"/>
          </p:cNvSpPr>
          <p:nvPr>
            <p:ph type="hdr" sz="quarter"/>
          </p:nvPr>
        </p:nvSpPr>
        <p:spPr>
          <a:xfrm>
            <a:off x="0" y="0"/>
            <a:ext cx="2890838" cy="496888"/>
          </a:xfrm>
          <a:prstGeom prst="rect">
            <a:avLst/>
          </a:prstGeom>
        </p:spPr>
        <p:txBody>
          <a:bodyPr vert="horz" lIns="91440" tIns="45720" rIns="91440" bIns="45720" rtlCol="0"/>
          <a:lstStyle>
            <a:lvl1pPr algn="l">
              <a:defRPr sz="1200">
                <a:cs typeface="+mn-cs"/>
              </a:defRPr>
            </a:lvl1pPr>
          </a:lstStyle>
          <a:p>
            <a:pPr>
              <a:defRPr/>
            </a:pPr>
            <a:endParaRPr lang="hu-HU"/>
          </a:p>
        </p:txBody>
      </p:sp>
      <p:sp>
        <p:nvSpPr>
          <p:cNvPr id="3" name="Dátum helye 2"/>
          <p:cNvSpPr>
            <a:spLocks noGrp="1"/>
          </p:cNvSpPr>
          <p:nvPr>
            <p:ph type="dt" sz="quarter" idx="1"/>
          </p:nvPr>
        </p:nvSpPr>
        <p:spPr>
          <a:xfrm>
            <a:off x="3776663" y="0"/>
            <a:ext cx="2890837" cy="496888"/>
          </a:xfrm>
          <a:prstGeom prst="rect">
            <a:avLst/>
          </a:prstGeom>
        </p:spPr>
        <p:txBody>
          <a:bodyPr vert="horz" lIns="91440" tIns="45720" rIns="91440" bIns="45720" rtlCol="0"/>
          <a:lstStyle>
            <a:lvl1pPr algn="r">
              <a:defRPr sz="1200">
                <a:cs typeface="+mn-cs"/>
              </a:defRPr>
            </a:lvl1pPr>
          </a:lstStyle>
          <a:p>
            <a:pPr>
              <a:defRPr/>
            </a:pPr>
            <a:fld id="{C5566817-2DED-4983-BC85-C3343FFF0FDE}" type="datetimeFigureOut">
              <a:rPr lang="hu-HU"/>
              <a:pPr>
                <a:defRPr/>
              </a:pPr>
              <a:t>2014.04.03.</a:t>
            </a:fld>
            <a:endParaRPr lang="hu-HU"/>
          </a:p>
        </p:txBody>
      </p:sp>
      <p:sp>
        <p:nvSpPr>
          <p:cNvPr id="4" name="Élőláb helye 3"/>
          <p:cNvSpPr>
            <a:spLocks noGrp="1"/>
          </p:cNvSpPr>
          <p:nvPr>
            <p:ph type="ftr" sz="quarter" idx="2"/>
          </p:nvPr>
        </p:nvSpPr>
        <p:spPr>
          <a:xfrm>
            <a:off x="0" y="9429750"/>
            <a:ext cx="2890838" cy="496888"/>
          </a:xfrm>
          <a:prstGeom prst="rect">
            <a:avLst/>
          </a:prstGeom>
        </p:spPr>
        <p:txBody>
          <a:bodyPr vert="horz" lIns="91440" tIns="45720" rIns="91440" bIns="45720" rtlCol="0" anchor="b"/>
          <a:lstStyle>
            <a:lvl1pPr algn="l">
              <a:defRPr sz="1200">
                <a:cs typeface="+mn-cs"/>
              </a:defRPr>
            </a:lvl1pPr>
          </a:lstStyle>
          <a:p>
            <a:pPr>
              <a:defRPr/>
            </a:pPr>
            <a:endParaRPr lang="hu-HU"/>
          </a:p>
        </p:txBody>
      </p:sp>
      <p:sp>
        <p:nvSpPr>
          <p:cNvPr id="5" name="Dia számának helye 4"/>
          <p:cNvSpPr>
            <a:spLocks noGrp="1"/>
          </p:cNvSpPr>
          <p:nvPr>
            <p:ph type="sldNum" sz="quarter" idx="3"/>
          </p:nvPr>
        </p:nvSpPr>
        <p:spPr>
          <a:xfrm>
            <a:off x="3776663" y="9429750"/>
            <a:ext cx="2890837" cy="496888"/>
          </a:xfrm>
          <a:prstGeom prst="rect">
            <a:avLst/>
          </a:prstGeom>
        </p:spPr>
        <p:txBody>
          <a:bodyPr vert="horz" lIns="91440" tIns="45720" rIns="91440" bIns="45720" rtlCol="0" anchor="b"/>
          <a:lstStyle>
            <a:lvl1pPr algn="r">
              <a:defRPr sz="1200">
                <a:cs typeface="+mn-cs"/>
              </a:defRPr>
            </a:lvl1pPr>
          </a:lstStyle>
          <a:p>
            <a:pPr>
              <a:defRPr/>
            </a:pPr>
            <a:fld id="{6EFB189B-83DD-48C8-93C5-9538D8E604EC}" type="slidenum">
              <a:rPr lang="hu-HU"/>
              <a:pPr>
                <a:defRPr/>
              </a:pPr>
              <a:t>‹#›</a:t>
            </a:fld>
            <a:endParaRPr lang="hu-HU"/>
          </a:p>
        </p:txBody>
      </p:sp>
    </p:spTree>
    <p:extLst>
      <p:ext uri="{BB962C8B-B14F-4D97-AF65-F5344CB8AC3E}">
        <p14:creationId xmlns:p14="http://schemas.microsoft.com/office/powerpoint/2010/main" xmlns="" val="6483648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Élőfej helye 1"/>
          <p:cNvSpPr>
            <a:spLocks noGrp="1"/>
          </p:cNvSpPr>
          <p:nvPr>
            <p:ph type="hdr" sz="quarter"/>
          </p:nvPr>
        </p:nvSpPr>
        <p:spPr>
          <a:xfrm>
            <a:off x="0" y="0"/>
            <a:ext cx="2890838" cy="496888"/>
          </a:xfrm>
          <a:prstGeom prst="rect">
            <a:avLst/>
          </a:prstGeom>
        </p:spPr>
        <p:txBody>
          <a:bodyPr vert="horz" lIns="91440" tIns="45720" rIns="91440" bIns="45720" rtlCol="0"/>
          <a:lstStyle>
            <a:lvl1pPr algn="l">
              <a:defRPr sz="1200">
                <a:cs typeface="+mn-cs"/>
              </a:defRPr>
            </a:lvl1pPr>
          </a:lstStyle>
          <a:p>
            <a:pPr>
              <a:defRPr/>
            </a:pPr>
            <a:endParaRPr lang="hu-HU"/>
          </a:p>
        </p:txBody>
      </p:sp>
      <p:sp>
        <p:nvSpPr>
          <p:cNvPr id="3" name="Dátum helye 2"/>
          <p:cNvSpPr>
            <a:spLocks noGrp="1"/>
          </p:cNvSpPr>
          <p:nvPr>
            <p:ph type="dt" idx="1"/>
          </p:nvPr>
        </p:nvSpPr>
        <p:spPr>
          <a:xfrm>
            <a:off x="3776663" y="0"/>
            <a:ext cx="2890837" cy="496888"/>
          </a:xfrm>
          <a:prstGeom prst="rect">
            <a:avLst/>
          </a:prstGeom>
        </p:spPr>
        <p:txBody>
          <a:bodyPr vert="horz" lIns="91440" tIns="45720" rIns="91440" bIns="45720" rtlCol="0"/>
          <a:lstStyle>
            <a:lvl1pPr algn="r">
              <a:defRPr sz="1200">
                <a:cs typeface="+mn-cs"/>
              </a:defRPr>
            </a:lvl1pPr>
          </a:lstStyle>
          <a:p>
            <a:pPr>
              <a:defRPr/>
            </a:pPr>
            <a:fld id="{B23CB78B-B998-4E24-9545-99392EA76B8A}" type="datetimeFigureOut">
              <a:rPr lang="hu-HU"/>
              <a:pPr>
                <a:defRPr/>
              </a:pPr>
              <a:t>2014.04.03.</a:t>
            </a:fld>
            <a:endParaRPr lang="hu-HU"/>
          </a:p>
        </p:txBody>
      </p:sp>
      <p:sp>
        <p:nvSpPr>
          <p:cNvPr id="4" name="Diakép helye 3"/>
          <p:cNvSpPr>
            <a:spLocks noGrp="1" noRot="1" noChangeAspect="1"/>
          </p:cNvSpPr>
          <p:nvPr>
            <p:ph type="sldImg" idx="2"/>
          </p:nvPr>
        </p:nvSpPr>
        <p:spPr>
          <a:xfrm>
            <a:off x="854075" y="744538"/>
            <a:ext cx="4960938" cy="3722687"/>
          </a:xfrm>
          <a:prstGeom prst="rect">
            <a:avLst/>
          </a:prstGeom>
          <a:noFill/>
          <a:ln w="12700">
            <a:solidFill>
              <a:prstClr val="black"/>
            </a:solidFill>
          </a:ln>
        </p:spPr>
        <p:txBody>
          <a:bodyPr vert="horz" lIns="91440" tIns="45720" rIns="91440" bIns="45720" rtlCol="0" anchor="ctr"/>
          <a:lstStyle/>
          <a:p>
            <a:pPr lvl="0"/>
            <a:endParaRPr lang="hu-HU" noProof="0"/>
          </a:p>
        </p:txBody>
      </p:sp>
      <p:sp>
        <p:nvSpPr>
          <p:cNvPr id="5" name="Jegyzetek helye 4"/>
          <p:cNvSpPr>
            <a:spLocks noGrp="1"/>
          </p:cNvSpPr>
          <p:nvPr>
            <p:ph type="body" sz="quarter" idx="3"/>
          </p:nvPr>
        </p:nvSpPr>
        <p:spPr>
          <a:xfrm>
            <a:off x="666750" y="4714875"/>
            <a:ext cx="5335588" cy="4468813"/>
          </a:xfrm>
          <a:prstGeom prst="rect">
            <a:avLst/>
          </a:prstGeom>
        </p:spPr>
        <p:txBody>
          <a:bodyPr vert="horz" lIns="91440" tIns="45720" rIns="91440" bIns="45720" rtlCol="0">
            <a:normAutofit/>
          </a:bodyPr>
          <a:lstStyle/>
          <a:p>
            <a:pPr lvl="0"/>
            <a:r>
              <a:rPr lang="hu-HU" noProof="0" smtClean="0"/>
              <a:t>Mintaszöveg szerkesztése</a:t>
            </a:r>
          </a:p>
          <a:p>
            <a:pPr lvl="1"/>
            <a:r>
              <a:rPr lang="hu-HU" noProof="0" smtClean="0"/>
              <a:t>Második szint</a:t>
            </a:r>
          </a:p>
          <a:p>
            <a:pPr lvl="2"/>
            <a:r>
              <a:rPr lang="hu-HU" noProof="0" smtClean="0"/>
              <a:t>Harmadik szint</a:t>
            </a:r>
          </a:p>
          <a:p>
            <a:pPr lvl="3"/>
            <a:r>
              <a:rPr lang="hu-HU" noProof="0" smtClean="0"/>
              <a:t>Negyedik szint</a:t>
            </a:r>
          </a:p>
          <a:p>
            <a:pPr lvl="4"/>
            <a:r>
              <a:rPr lang="hu-HU" noProof="0" smtClean="0"/>
              <a:t>Ötödik szint</a:t>
            </a:r>
            <a:endParaRPr lang="hu-HU" noProof="0"/>
          </a:p>
        </p:txBody>
      </p:sp>
      <p:sp>
        <p:nvSpPr>
          <p:cNvPr id="6" name="Élőláb helye 5"/>
          <p:cNvSpPr>
            <a:spLocks noGrp="1"/>
          </p:cNvSpPr>
          <p:nvPr>
            <p:ph type="ftr" sz="quarter" idx="4"/>
          </p:nvPr>
        </p:nvSpPr>
        <p:spPr>
          <a:xfrm>
            <a:off x="0" y="9429750"/>
            <a:ext cx="2890838" cy="496888"/>
          </a:xfrm>
          <a:prstGeom prst="rect">
            <a:avLst/>
          </a:prstGeom>
        </p:spPr>
        <p:txBody>
          <a:bodyPr vert="horz" lIns="91440" tIns="45720" rIns="91440" bIns="45720" rtlCol="0" anchor="b"/>
          <a:lstStyle>
            <a:lvl1pPr algn="l">
              <a:defRPr sz="1200">
                <a:cs typeface="+mn-cs"/>
              </a:defRPr>
            </a:lvl1pPr>
          </a:lstStyle>
          <a:p>
            <a:pPr>
              <a:defRPr/>
            </a:pPr>
            <a:endParaRPr lang="hu-HU"/>
          </a:p>
        </p:txBody>
      </p:sp>
      <p:sp>
        <p:nvSpPr>
          <p:cNvPr id="7" name="Dia számának helye 6"/>
          <p:cNvSpPr>
            <a:spLocks noGrp="1"/>
          </p:cNvSpPr>
          <p:nvPr>
            <p:ph type="sldNum" sz="quarter" idx="5"/>
          </p:nvPr>
        </p:nvSpPr>
        <p:spPr>
          <a:xfrm>
            <a:off x="3776663" y="9429750"/>
            <a:ext cx="2890837" cy="496888"/>
          </a:xfrm>
          <a:prstGeom prst="rect">
            <a:avLst/>
          </a:prstGeom>
        </p:spPr>
        <p:txBody>
          <a:bodyPr vert="horz" lIns="91440" tIns="45720" rIns="91440" bIns="45720" rtlCol="0" anchor="b"/>
          <a:lstStyle>
            <a:lvl1pPr algn="r">
              <a:defRPr sz="1200">
                <a:cs typeface="+mn-cs"/>
              </a:defRPr>
            </a:lvl1pPr>
          </a:lstStyle>
          <a:p>
            <a:pPr>
              <a:defRPr/>
            </a:pPr>
            <a:fld id="{540D7FDE-D69E-4607-BB99-183ED148167A}" type="slidenum">
              <a:rPr lang="hu-HU"/>
              <a:pPr>
                <a:defRPr/>
              </a:pPr>
              <a:t>‹#›</a:t>
            </a:fld>
            <a:endParaRPr lang="hu-HU"/>
          </a:p>
        </p:txBody>
      </p:sp>
    </p:spTree>
    <p:extLst>
      <p:ext uri="{BB962C8B-B14F-4D97-AF65-F5344CB8AC3E}">
        <p14:creationId xmlns:p14="http://schemas.microsoft.com/office/powerpoint/2010/main" xmlns="" val="256722963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a:p>
        </p:txBody>
      </p:sp>
      <p:sp>
        <p:nvSpPr>
          <p:cNvPr id="4" name="Dia számának helye 3"/>
          <p:cNvSpPr>
            <a:spLocks noGrp="1"/>
          </p:cNvSpPr>
          <p:nvPr>
            <p:ph type="sldNum" sz="quarter" idx="10"/>
          </p:nvPr>
        </p:nvSpPr>
        <p:spPr/>
        <p:txBody>
          <a:bodyPr/>
          <a:lstStyle/>
          <a:p>
            <a:pPr>
              <a:defRPr/>
            </a:pPr>
            <a:fld id="{540D7FDE-D69E-4607-BB99-183ED148167A}" type="slidenum">
              <a:rPr lang="hu-HU" smtClean="0"/>
              <a:pPr>
                <a:defRPr/>
              </a:pPr>
              <a:t>1</a:t>
            </a:fld>
            <a:endParaRPr lang="hu-HU"/>
          </a:p>
        </p:txBody>
      </p:sp>
    </p:spTree>
    <p:extLst>
      <p:ext uri="{BB962C8B-B14F-4D97-AF65-F5344CB8AC3E}">
        <p14:creationId xmlns:p14="http://schemas.microsoft.com/office/powerpoint/2010/main" xmlns="" val="33767203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ímdia">
    <p:spTree>
      <p:nvGrpSpPr>
        <p:cNvPr id="1" name=""/>
        <p:cNvGrpSpPr/>
        <p:nvPr/>
      </p:nvGrpSpPr>
      <p:grpSpPr>
        <a:xfrm>
          <a:off x="0" y="0"/>
          <a:ext cx="0" cy="0"/>
          <a:chOff x="0" y="0"/>
          <a:chExt cx="0" cy="0"/>
        </a:xfrm>
      </p:grpSpPr>
      <p:sp>
        <p:nvSpPr>
          <p:cNvPr id="2" name="Cím 1"/>
          <p:cNvSpPr>
            <a:spLocks noGrp="1"/>
          </p:cNvSpPr>
          <p:nvPr>
            <p:ph type="ctrTitle"/>
          </p:nvPr>
        </p:nvSpPr>
        <p:spPr>
          <a:xfrm>
            <a:off x="685800" y="2130425"/>
            <a:ext cx="7772400" cy="1470025"/>
          </a:xfrm>
        </p:spPr>
        <p:txBody>
          <a:bodyPr/>
          <a:lstStyle/>
          <a:p>
            <a:r>
              <a:rPr lang="hu-HU" smtClean="0"/>
              <a:t>Mintacím szerkesztése</a:t>
            </a:r>
            <a:endParaRPr lang="hu-HU"/>
          </a:p>
        </p:txBody>
      </p:sp>
      <p:sp>
        <p:nvSpPr>
          <p:cNvPr id="3" name="Alcím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u-HU" smtClean="0"/>
              <a:t>Alcím mintájának szerkesztése</a:t>
            </a:r>
            <a:endParaRPr lang="hu-HU"/>
          </a:p>
        </p:txBody>
      </p:sp>
      <p:sp>
        <p:nvSpPr>
          <p:cNvPr id="4" name="Dátum helye 3"/>
          <p:cNvSpPr>
            <a:spLocks noGrp="1"/>
          </p:cNvSpPr>
          <p:nvPr>
            <p:ph type="dt" sz="half" idx="10"/>
          </p:nvPr>
        </p:nvSpPr>
        <p:spPr/>
        <p:txBody>
          <a:bodyPr/>
          <a:lstStyle/>
          <a:p>
            <a:pPr>
              <a:defRPr/>
            </a:pPr>
            <a:endParaRPr lang="hu-HU"/>
          </a:p>
        </p:txBody>
      </p:sp>
      <p:sp>
        <p:nvSpPr>
          <p:cNvPr id="5" name="Élőláb helye 4"/>
          <p:cNvSpPr>
            <a:spLocks noGrp="1"/>
          </p:cNvSpPr>
          <p:nvPr>
            <p:ph type="ftr" sz="quarter" idx="11"/>
          </p:nvPr>
        </p:nvSpPr>
        <p:spPr/>
        <p:txBody>
          <a:bodyPr/>
          <a:lstStyle/>
          <a:p>
            <a:pPr>
              <a:defRPr/>
            </a:pPr>
            <a:r>
              <a:rPr lang="hu-HU" smtClean="0"/>
              <a:t>1.</a:t>
            </a:r>
            <a:endParaRPr lang="hu-HU"/>
          </a:p>
        </p:txBody>
      </p:sp>
      <p:sp>
        <p:nvSpPr>
          <p:cNvPr id="6" name="Dia számának helye 5"/>
          <p:cNvSpPr>
            <a:spLocks noGrp="1"/>
          </p:cNvSpPr>
          <p:nvPr>
            <p:ph type="sldNum" sz="quarter" idx="12"/>
          </p:nvPr>
        </p:nvSpPr>
        <p:spPr/>
        <p:txBody>
          <a:bodyPr/>
          <a:lstStyle/>
          <a:p>
            <a:pPr>
              <a:defRPr/>
            </a:pPr>
            <a:fld id="{E8650F30-017F-4E37-880C-B5DE3FBF68BA}" type="slidenum">
              <a:rPr lang="hu-HU" smtClean="0"/>
              <a:pPr>
                <a:defRPr/>
              </a:pPr>
              <a:t>‹#›</a:t>
            </a:fld>
            <a:endParaRPr lang="hu-HU"/>
          </a:p>
        </p:txBody>
      </p:sp>
    </p:spTree>
    <p:extLst>
      <p:ext uri="{BB962C8B-B14F-4D97-AF65-F5344CB8AC3E}">
        <p14:creationId xmlns:p14="http://schemas.microsoft.com/office/powerpoint/2010/main" xmlns="" val="41516907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Függőleges szöveg helye 2"/>
          <p:cNvSpPr>
            <a:spLocks noGrp="1"/>
          </p:cNvSpPr>
          <p:nvPr>
            <p:ph type="body" orient="vert" idx="1"/>
          </p:nvPr>
        </p:nvSpPr>
        <p:spPr/>
        <p:txBody>
          <a:bodyPr vert="eaVert"/>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10"/>
          </p:nvPr>
        </p:nvSpPr>
        <p:spPr/>
        <p:txBody>
          <a:bodyPr/>
          <a:lstStyle/>
          <a:p>
            <a:pPr>
              <a:defRPr/>
            </a:pPr>
            <a:endParaRPr lang="hu-HU"/>
          </a:p>
        </p:txBody>
      </p:sp>
      <p:sp>
        <p:nvSpPr>
          <p:cNvPr id="5" name="Élőláb helye 4"/>
          <p:cNvSpPr>
            <a:spLocks noGrp="1"/>
          </p:cNvSpPr>
          <p:nvPr>
            <p:ph type="ftr" sz="quarter" idx="11"/>
          </p:nvPr>
        </p:nvSpPr>
        <p:spPr/>
        <p:txBody>
          <a:bodyPr/>
          <a:lstStyle/>
          <a:p>
            <a:pPr>
              <a:defRPr/>
            </a:pPr>
            <a:r>
              <a:rPr lang="hu-HU" smtClean="0"/>
              <a:t>1.</a:t>
            </a:r>
            <a:endParaRPr lang="hu-HU"/>
          </a:p>
        </p:txBody>
      </p:sp>
      <p:sp>
        <p:nvSpPr>
          <p:cNvPr id="6" name="Dia számának helye 5"/>
          <p:cNvSpPr>
            <a:spLocks noGrp="1"/>
          </p:cNvSpPr>
          <p:nvPr>
            <p:ph type="sldNum" sz="quarter" idx="12"/>
          </p:nvPr>
        </p:nvSpPr>
        <p:spPr/>
        <p:txBody>
          <a:bodyPr/>
          <a:lstStyle/>
          <a:p>
            <a:pPr>
              <a:defRPr/>
            </a:pPr>
            <a:fld id="{227A8855-BB20-420E-B777-69A16E0CD808}" type="slidenum">
              <a:rPr lang="hu-HU" smtClean="0"/>
              <a:pPr>
                <a:defRPr/>
              </a:pPr>
              <a:t>‹#›</a:t>
            </a:fld>
            <a:endParaRPr lang="hu-HU"/>
          </a:p>
        </p:txBody>
      </p:sp>
    </p:spTree>
    <p:extLst>
      <p:ext uri="{BB962C8B-B14F-4D97-AF65-F5344CB8AC3E}">
        <p14:creationId xmlns:p14="http://schemas.microsoft.com/office/powerpoint/2010/main" xmlns="" val="11271843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Függőleges cím 1"/>
          <p:cNvSpPr>
            <a:spLocks noGrp="1"/>
          </p:cNvSpPr>
          <p:nvPr>
            <p:ph type="title" orient="vert"/>
          </p:nvPr>
        </p:nvSpPr>
        <p:spPr>
          <a:xfrm>
            <a:off x="6629400" y="274638"/>
            <a:ext cx="2057400" cy="5851525"/>
          </a:xfrm>
        </p:spPr>
        <p:txBody>
          <a:bodyPr vert="eaVert"/>
          <a:lstStyle/>
          <a:p>
            <a:r>
              <a:rPr lang="hu-HU" smtClean="0"/>
              <a:t>Mintacím szerkesztése</a:t>
            </a:r>
            <a:endParaRPr lang="hu-HU"/>
          </a:p>
        </p:txBody>
      </p:sp>
      <p:sp>
        <p:nvSpPr>
          <p:cNvPr id="3" name="Függőleges szöveg helye 2"/>
          <p:cNvSpPr>
            <a:spLocks noGrp="1"/>
          </p:cNvSpPr>
          <p:nvPr>
            <p:ph type="body" orient="vert" idx="1"/>
          </p:nvPr>
        </p:nvSpPr>
        <p:spPr>
          <a:xfrm>
            <a:off x="457200" y="274638"/>
            <a:ext cx="6019800" cy="5851525"/>
          </a:xfrm>
        </p:spPr>
        <p:txBody>
          <a:bodyPr vert="eaVert"/>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10"/>
          </p:nvPr>
        </p:nvSpPr>
        <p:spPr/>
        <p:txBody>
          <a:bodyPr/>
          <a:lstStyle/>
          <a:p>
            <a:pPr>
              <a:defRPr/>
            </a:pPr>
            <a:endParaRPr lang="hu-HU"/>
          </a:p>
        </p:txBody>
      </p:sp>
      <p:sp>
        <p:nvSpPr>
          <p:cNvPr id="5" name="Élőláb helye 4"/>
          <p:cNvSpPr>
            <a:spLocks noGrp="1"/>
          </p:cNvSpPr>
          <p:nvPr>
            <p:ph type="ftr" sz="quarter" idx="11"/>
          </p:nvPr>
        </p:nvSpPr>
        <p:spPr/>
        <p:txBody>
          <a:bodyPr/>
          <a:lstStyle/>
          <a:p>
            <a:pPr>
              <a:defRPr/>
            </a:pPr>
            <a:r>
              <a:rPr lang="hu-HU" smtClean="0"/>
              <a:t>1.</a:t>
            </a:r>
            <a:endParaRPr lang="hu-HU"/>
          </a:p>
        </p:txBody>
      </p:sp>
      <p:sp>
        <p:nvSpPr>
          <p:cNvPr id="6" name="Dia számának helye 5"/>
          <p:cNvSpPr>
            <a:spLocks noGrp="1"/>
          </p:cNvSpPr>
          <p:nvPr>
            <p:ph type="sldNum" sz="quarter" idx="12"/>
          </p:nvPr>
        </p:nvSpPr>
        <p:spPr/>
        <p:txBody>
          <a:bodyPr/>
          <a:lstStyle/>
          <a:p>
            <a:pPr>
              <a:defRPr/>
            </a:pPr>
            <a:fld id="{745A5DCB-3F36-4C41-839C-6680B0DA0415}" type="slidenum">
              <a:rPr lang="hu-HU" smtClean="0"/>
              <a:pPr>
                <a:defRPr/>
              </a:pPr>
              <a:t>‹#›</a:t>
            </a:fld>
            <a:endParaRPr lang="hu-HU"/>
          </a:p>
        </p:txBody>
      </p:sp>
    </p:spTree>
    <p:extLst>
      <p:ext uri="{BB962C8B-B14F-4D97-AF65-F5344CB8AC3E}">
        <p14:creationId xmlns:p14="http://schemas.microsoft.com/office/powerpoint/2010/main" xmlns="" val="26605385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Tartalom helye 2"/>
          <p:cNvSpPr>
            <a:spLocks noGrp="1"/>
          </p:cNvSpPr>
          <p:nvPr>
            <p:ph idx="1"/>
          </p:nvPr>
        </p:nvSpPr>
        <p:spPr/>
        <p:txBody>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10"/>
          </p:nvPr>
        </p:nvSpPr>
        <p:spPr/>
        <p:txBody>
          <a:bodyPr/>
          <a:lstStyle/>
          <a:p>
            <a:pPr>
              <a:defRPr/>
            </a:pPr>
            <a:endParaRPr lang="hu-HU"/>
          </a:p>
        </p:txBody>
      </p:sp>
      <p:sp>
        <p:nvSpPr>
          <p:cNvPr id="5" name="Élőláb helye 4"/>
          <p:cNvSpPr>
            <a:spLocks noGrp="1"/>
          </p:cNvSpPr>
          <p:nvPr>
            <p:ph type="ftr" sz="quarter" idx="11"/>
          </p:nvPr>
        </p:nvSpPr>
        <p:spPr/>
        <p:txBody>
          <a:bodyPr/>
          <a:lstStyle/>
          <a:p>
            <a:pPr>
              <a:defRPr/>
            </a:pPr>
            <a:r>
              <a:rPr lang="hu-HU" smtClean="0"/>
              <a:t>1.</a:t>
            </a:r>
            <a:endParaRPr lang="hu-HU"/>
          </a:p>
        </p:txBody>
      </p:sp>
      <p:sp>
        <p:nvSpPr>
          <p:cNvPr id="6" name="Dia számának helye 5"/>
          <p:cNvSpPr>
            <a:spLocks noGrp="1"/>
          </p:cNvSpPr>
          <p:nvPr>
            <p:ph type="sldNum" sz="quarter" idx="12"/>
          </p:nvPr>
        </p:nvSpPr>
        <p:spPr/>
        <p:txBody>
          <a:bodyPr/>
          <a:lstStyle/>
          <a:p>
            <a:pPr>
              <a:defRPr/>
            </a:pPr>
            <a:fld id="{62706624-56F2-4FFF-95CB-59D0262754EA}" type="slidenum">
              <a:rPr lang="hu-HU" smtClean="0"/>
              <a:pPr>
                <a:defRPr/>
              </a:pPr>
              <a:t>‹#›</a:t>
            </a:fld>
            <a:endParaRPr lang="hu-HU"/>
          </a:p>
        </p:txBody>
      </p:sp>
    </p:spTree>
    <p:extLst>
      <p:ext uri="{BB962C8B-B14F-4D97-AF65-F5344CB8AC3E}">
        <p14:creationId xmlns:p14="http://schemas.microsoft.com/office/powerpoint/2010/main" xmlns="" val="2645041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2" name="Cím 1"/>
          <p:cNvSpPr>
            <a:spLocks noGrp="1"/>
          </p:cNvSpPr>
          <p:nvPr>
            <p:ph type="title"/>
          </p:nvPr>
        </p:nvSpPr>
        <p:spPr>
          <a:xfrm>
            <a:off x="722313" y="4406900"/>
            <a:ext cx="7772400" cy="1362075"/>
          </a:xfrm>
        </p:spPr>
        <p:txBody>
          <a:bodyPr anchor="t"/>
          <a:lstStyle>
            <a:lvl1pPr algn="l">
              <a:defRPr sz="4000" b="1" cap="all"/>
            </a:lvl1pPr>
          </a:lstStyle>
          <a:p>
            <a:r>
              <a:rPr lang="hu-HU" smtClean="0"/>
              <a:t>Mintacím szerkesztése</a:t>
            </a:r>
            <a:endParaRPr lang="hu-HU"/>
          </a:p>
        </p:txBody>
      </p:sp>
      <p:sp>
        <p:nvSpPr>
          <p:cNvPr id="3" name="Szöveg hely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u-HU" smtClean="0"/>
              <a:t>Mintaszöveg szerkesztése</a:t>
            </a:r>
          </a:p>
        </p:txBody>
      </p:sp>
      <p:sp>
        <p:nvSpPr>
          <p:cNvPr id="4" name="Dátum helye 3"/>
          <p:cNvSpPr>
            <a:spLocks noGrp="1"/>
          </p:cNvSpPr>
          <p:nvPr>
            <p:ph type="dt" sz="half" idx="10"/>
          </p:nvPr>
        </p:nvSpPr>
        <p:spPr/>
        <p:txBody>
          <a:bodyPr/>
          <a:lstStyle/>
          <a:p>
            <a:pPr>
              <a:defRPr/>
            </a:pPr>
            <a:endParaRPr lang="hu-HU"/>
          </a:p>
        </p:txBody>
      </p:sp>
      <p:sp>
        <p:nvSpPr>
          <p:cNvPr id="5" name="Élőláb helye 4"/>
          <p:cNvSpPr>
            <a:spLocks noGrp="1"/>
          </p:cNvSpPr>
          <p:nvPr>
            <p:ph type="ftr" sz="quarter" idx="11"/>
          </p:nvPr>
        </p:nvSpPr>
        <p:spPr/>
        <p:txBody>
          <a:bodyPr/>
          <a:lstStyle/>
          <a:p>
            <a:pPr>
              <a:defRPr/>
            </a:pPr>
            <a:r>
              <a:rPr lang="hu-HU" smtClean="0"/>
              <a:t>1.</a:t>
            </a:r>
            <a:endParaRPr lang="hu-HU"/>
          </a:p>
        </p:txBody>
      </p:sp>
      <p:sp>
        <p:nvSpPr>
          <p:cNvPr id="6" name="Dia számának helye 5"/>
          <p:cNvSpPr>
            <a:spLocks noGrp="1"/>
          </p:cNvSpPr>
          <p:nvPr>
            <p:ph type="sldNum" sz="quarter" idx="12"/>
          </p:nvPr>
        </p:nvSpPr>
        <p:spPr/>
        <p:txBody>
          <a:bodyPr/>
          <a:lstStyle/>
          <a:p>
            <a:pPr>
              <a:defRPr/>
            </a:pPr>
            <a:fld id="{211A2EE8-A7D0-4B95-98ED-2F46AE655056}" type="slidenum">
              <a:rPr lang="hu-HU" smtClean="0"/>
              <a:pPr>
                <a:defRPr/>
              </a:pPr>
              <a:t>‹#›</a:t>
            </a:fld>
            <a:endParaRPr lang="hu-HU"/>
          </a:p>
        </p:txBody>
      </p:sp>
    </p:spTree>
    <p:extLst>
      <p:ext uri="{BB962C8B-B14F-4D97-AF65-F5344CB8AC3E}">
        <p14:creationId xmlns:p14="http://schemas.microsoft.com/office/powerpoint/2010/main" xmlns="" val="21597434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Tartalom helye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Tartalom helye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5" name="Dátum helye 4"/>
          <p:cNvSpPr>
            <a:spLocks noGrp="1"/>
          </p:cNvSpPr>
          <p:nvPr>
            <p:ph type="dt" sz="half" idx="10"/>
          </p:nvPr>
        </p:nvSpPr>
        <p:spPr/>
        <p:txBody>
          <a:bodyPr/>
          <a:lstStyle/>
          <a:p>
            <a:pPr>
              <a:defRPr/>
            </a:pPr>
            <a:endParaRPr lang="hu-HU"/>
          </a:p>
        </p:txBody>
      </p:sp>
      <p:sp>
        <p:nvSpPr>
          <p:cNvPr id="6" name="Élőláb helye 5"/>
          <p:cNvSpPr>
            <a:spLocks noGrp="1"/>
          </p:cNvSpPr>
          <p:nvPr>
            <p:ph type="ftr" sz="quarter" idx="11"/>
          </p:nvPr>
        </p:nvSpPr>
        <p:spPr/>
        <p:txBody>
          <a:bodyPr/>
          <a:lstStyle/>
          <a:p>
            <a:pPr>
              <a:defRPr/>
            </a:pPr>
            <a:r>
              <a:rPr lang="hu-HU" smtClean="0"/>
              <a:t>1.</a:t>
            </a:r>
            <a:endParaRPr lang="hu-HU"/>
          </a:p>
        </p:txBody>
      </p:sp>
      <p:sp>
        <p:nvSpPr>
          <p:cNvPr id="7" name="Dia számának helye 6"/>
          <p:cNvSpPr>
            <a:spLocks noGrp="1"/>
          </p:cNvSpPr>
          <p:nvPr>
            <p:ph type="sldNum" sz="quarter" idx="12"/>
          </p:nvPr>
        </p:nvSpPr>
        <p:spPr/>
        <p:txBody>
          <a:bodyPr/>
          <a:lstStyle/>
          <a:p>
            <a:pPr>
              <a:defRPr/>
            </a:pPr>
            <a:fld id="{E7389777-AB98-42BA-9C7E-DE23E13F110F}" type="slidenum">
              <a:rPr lang="hu-HU" smtClean="0"/>
              <a:pPr>
                <a:defRPr/>
              </a:pPr>
              <a:t>‹#›</a:t>
            </a:fld>
            <a:endParaRPr lang="hu-HU"/>
          </a:p>
        </p:txBody>
      </p:sp>
    </p:spTree>
    <p:extLst>
      <p:ext uri="{BB962C8B-B14F-4D97-AF65-F5344CB8AC3E}">
        <p14:creationId xmlns:p14="http://schemas.microsoft.com/office/powerpoint/2010/main" xmlns="" val="24932657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lvl1pPr>
              <a:defRPr/>
            </a:lvl1pPr>
          </a:lstStyle>
          <a:p>
            <a:r>
              <a:rPr lang="hu-HU" smtClean="0"/>
              <a:t>Mintacím szerkesztése</a:t>
            </a:r>
            <a:endParaRPr lang="hu-HU"/>
          </a:p>
        </p:txBody>
      </p:sp>
      <p:sp>
        <p:nvSpPr>
          <p:cNvPr id="3" name="Szöveg hely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smtClean="0"/>
              <a:t>Mintaszöveg szerkesztése</a:t>
            </a:r>
          </a:p>
        </p:txBody>
      </p:sp>
      <p:sp>
        <p:nvSpPr>
          <p:cNvPr id="4" name="Tartalom helye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5" name="Szöveg hely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smtClean="0"/>
              <a:t>Mintaszöveg szerkesztése</a:t>
            </a:r>
          </a:p>
        </p:txBody>
      </p:sp>
      <p:sp>
        <p:nvSpPr>
          <p:cNvPr id="6" name="Tartalom helye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7" name="Dátum helye 6"/>
          <p:cNvSpPr>
            <a:spLocks noGrp="1"/>
          </p:cNvSpPr>
          <p:nvPr>
            <p:ph type="dt" sz="half" idx="10"/>
          </p:nvPr>
        </p:nvSpPr>
        <p:spPr/>
        <p:txBody>
          <a:bodyPr/>
          <a:lstStyle/>
          <a:p>
            <a:pPr>
              <a:defRPr/>
            </a:pPr>
            <a:endParaRPr lang="hu-HU"/>
          </a:p>
        </p:txBody>
      </p:sp>
      <p:sp>
        <p:nvSpPr>
          <p:cNvPr id="8" name="Élőláb helye 7"/>
          <p:cNvSpPr>
            <a:spLocks noGrp="1"/>
          </p:cNvSpPr>
          <p:nvPr>
            <p:ph type="ftr" sz="quarter" idx="11"/>
          </p:nvPr>
        </p:nvSpPr>
        <p:spPr/>
        <p:txBody>
          <a:bodyPr/>
          <a:lstStyle/>
          <a:p>
            <a:pPr>
              <a:defRPr/>
            </a:pPr>
            <a:r>
              <a:rPr lang="hu-HU" smtClean="0"/>
              <a:t>1.</a:t>
            </a:r>
            <a:endParaRPr lang="hu-HU"/>
          </a:p>
        </p:txBody>
      </p:sp>
      <p:sp>
        <p:nvSpPr>
          <p:cNvPr id="9" name="Dia számának helye 8"/>
          <p:cNvSpPr>
            <a:spLocks noGrp="1"/>
          </p:cNvSpPr>
          <p:nvPr>
            <p:ph type="sldNum" sz="quarter" idx="12"/>
          </p:nvPr>
        </p:nvSpPr>
        <p:spPr/>
        <p:txBody>
          <a:bodyPr/>
          <a:lstStyle/>
          <a:p>
            <a:pPr>
              <a:defRPr/>
            </a:pPr>
            <a:fld id="{2ED0B075-C0E6-4C08-BE18-67881961B339}" type="slidenum">
              <a:rPr lang="hu-HU" smtClean="0"/>
              <a:pPr>
                <a:defRPr/>
              </a:pPr>
              <a:t>‹#›</a:t>
            </a:fld>
            <a:endParaRPr lang="hu-HU"/>
          </a:p>
        </p:txBody>
      </p:sp>
    </p:spTree>
    <p:extLst>
      <p:ext uri="{BB962C8B-B14F-4D97-AF65-F5344CB8AC3E}">
        <p14:creationId xmlns:p14="http://schemas.microsoft.com/office/powerpoint/2010/main" xmlns="" val="4659566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Dátum helye 2"/>
          <p:cNvSpPr>
            <a:spLocks noGrp="1"/>
          </p:cNvSpPr>
          <p:nvPr>
            <p:ph type="dt" sz="half" idx="10"/>
          </p:nvPr>
        </p:nvSpPr>
        <p:spPr/>
        <p:txBody>
          <a:bodyPr/>
          <a:lstStyle/>
          <a:p>
            <a:pPr>
              <a:defRPr/>
            </a:pPr>
            <a:endParaRPr lang="hu-HU"/>
          </a:p>
        </p:txBody>
      </p:sp>
      <p:sp>
        <p:nvSpPr>
          <p:cNvPr id="4" name="Élőláb helye 3"/>
          <p:cNvSpPr>
            <a:spLocks noGrp="1"/>
          </p:cNvSpPr>
          <p:nvPr>
            <p:ph type="ftr" sz="quarter" idx="11"/>
          </p:nvPr>
        </p:nvSpPr>
        <p:spPr/>
        <p:txBody>
          <a:bodyPr/>
          <a:lstStyle/>
          <a:p>
            <a:pPr>
              <a:defRPr/>
            </a:pPr>
            <a:r>
              <a:rPr lang="hu-HU" smtClean="0"/>
              <a:t>1.</a:t>
            </a:r>
            <a:endParaRPr lang="hu-HU"/>
          </a:p>
        </p:txBody>
      </p:sp>
      <p:sp>
        <p:nvSpPr>
          <p:cNvPr id="5" name="Dia számának helye 4"/>
          <p:cNvSpPr>
            <a:spLocks noGrp="1"/>
          </p:cNvSpPr>
          <p:nvPr>
            <p:ph type="sldNum" sz="quarter" idx="12"/>
          </p:nvPr>
        </p:nvSpPr>
        <p:spPr/>
        <p:txBody>
          <a:bodyPr/>
          <a:lstStyle/>
          <a:p>
            <a:pPr>
              <a:defRPr/>
            </a:pPr>
            <a:fld id="{200620AA-438A-4A1D-9F33-02BA8166C39F}" type="slidenum">
              <a:rPr lang="hu-HU" smtClean="0"/>
              <a:pPr>
                <a:defRPr/>
              </a:pPr>
              <a:t>‹#›</a:t>
            </a:fld>
            <a:endParaRPr lang="hu-HU"/>
          </a:p>
        </p:txBody>
      </p:sp>
    </p:spTree>
    <p:extLst>
      <p:ext uri="{BB962C8B-B14F-4D97-AF65-F5344CB8AC3E}">
        <p14:creationId xmlns:p14="http://schemas.microsoft.com/office/powerpoint/2010/main" xmlns="" val="32807552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átum helye 1"/>
          <p:cNvSpPr>
            <a:spLocks noGrp="1"/>
          </p:cNvSpPr>
          <p:nvPr>
            <p:ph type="dt" sz="half" idx="10"/>
          </p:nvPr>
        </p:nvSpPr>
        <p:spPr/>
        <p:txBody>
          <a:bodyPr/>
          <a:lstStyle/>
          <a:p>
            <a:pPr>
              <a:defRPr/>
            </a:pPr>
            <a:endParaRPr lang="hu-HU"/>
          </a:p>
        </p:txBody>
      </p:sp>
      <p:sp>
        <p:nvSpPr>
          <p:cNvPr id="3" name="Élőláb helye 2"/>
          <p:cNvSpPr>
            <a:spLocks noGrp="1"/>
          </p:cNvSpPr>
          <p:nvPr>
            <p:ph type="ftr" sz="quarter" idx="11"/>
          </p:nvPr>
        </p:nvSpPr>
        <p:spPr/>
        <p:txBody>
          <a:bodyPr/>
          <a:lstStyle/>
          <a:p>
            <a:pPr>
              <a:defRPr/>
            </a:pPr>
            <a:r>
              <a:rPr lang="hu-HU" smtClean="0"/>
              <a:t>1.</a:t>
            </a:r>
            <a:endParaRPr lang="hu-HU"/>
          </a:p>
        </p:txBody>
      </p:sp>
      <p:sp>
        <p:nvSpPr>
          <p:cNvPr id="4" name="Dia számának helye 3"/>
          <p:cNvSpPr>
            <a:spLocks noGrp="1"/>
          </p:cNvSpPr>
          <p:nvPr>
            <p:ph type="sldNum" sz="quarter" idx="12"/>
          </p:nvPr>
        </p:nvSpPr>
        <p:spPr/>
        <p:txBody>
          <a:bodyPr/>
          <a:lstStyle/>
          <a:p>
            <a:pPr>
              <a:defRPr/>
            </a:pPr>
            <a:fld id="{C8090F18-F4B6-424B-B680-5CD87B119890}" type="slidenum">
              <a:rPr lang="hu-HU" smtClean="0"/>
              <a:pPr>
                <a:defRPr/>
              </a:pPr>
              <a:t>‹#›</a:t>
            </a:fld>
            <a:endParaRPr lang="hu-HU"/>
          </a:p>
        </p:txBody>
      </p:sp>
    </p:spTree>
    <p:extLst>
      <p:ext uri="{BB962C8B-B14F-4D97-AF65-F5344CB8AC3E}">
        <p14:creationId xmlns:p14="http://schemas.microsoft.com/office/powerpoint/2010/main" xmlns="" val="2884036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457200" y="273050"/>
            <a:ext cx="3008313" cy="1162050"/>
          </a:xfrm>
        </p:spPr>
        <p:txBody>
          <a:bodyPr anchor="b"/>
          <a:lstStyle>
            <a:lvl1pPr algn="l">
              <a:defRPr sz="2000" b="1"/>
            </a:lvl1pPr>
          </a:lstStyle>
          <a:p>
            <a:r>
              <a:rPr lang="hu-HU" smtClean="0"/>
              <a:t>Mintacím szerkesztése</a:t>
            </a:r>
            <a:endParaRPr lang="hu-HU"/>
          </a:p>
        </p:txBody>
      </p:sp>
      <p:sp>
        <p:nvSpPr>
          <p:cNvPr id="3" name="Tartalom helye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Szöveg hely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u-HU" smtClean="0"/>
              <a:t>Mintaszöveg szerkesztése</a:t>
            </a:r>
          </a:p>
        </p:txBody>
      </p:sp>
      <p:sp>
        <p:nvSpPr>
          <p:cNvPr id="5" name="Dátum helye 4"/>
          <p:cNvSpPr>
            <a:spLocks noGrp="1"/>
          </p:cNvSpPr>
          <p:nvPr>
            <p:ph type="dt" sz="half" idx="10"/>
          </p:nvPr>
        </p:nvSpPr>
        <p:spPr/>
        <p:txBody>
          <a:bodyPr/>
          <a:lstStyle/>
          <a:p>
            <a:pPr>
              <a:defRPr/>
            </a:pPr>
            <a:endParaRPr lang="hu-HU"/>
          </a:p>
        </p:txBody>
      </p:sp>
      <p:sp>
        <p:nvSpPr>
          <p:cNvPr id="6" name="Élőláb helye 5"/>
          <p:cNvSpPr>
            <a:spLocks noGrp="1"/>
          </p:cNvSpPr>
          <p:nvPr>
            <p:ph type="ftr" sz="quarter" idx="11"/>
          </p:nvPr>
        </p:nvSpPr>
        <p:spPr/>
        <p:txBody>
          <a:bodyPr/>
          <a:lstStyle/>
          <a:p>
            <a:pPr>
              <a:defRPr/>
            </a:pPr>
            <a:r>
              <a:rPr lang="hu-HU" smtClean="0"/>
              <a:t>1.</a:t>
            </a:r>
            <a:endParaRPr lang="hu-HU"/>
          </a:p>
        </p:txBody>
      </p:sp>
      <p:sp>
        <p:nvSpPr>
          <p:cNvPr id="7" name="Dia számának helye 6"/>
          <p:cNvSpPr>
            <a:spLocks noGrp="1"/>
          </p:cNvSpPr>
          <p:nvPr>
            <p:ph type="sldNum" sz="quarter" idx="12"/>
          </p:nvPr>
        </p:nvSpPr>
        <p:spPr/>
        <p:txBody>
          <a:bodyPr/>
          <a:lstStyle/>
          <a:p>
            <a:pPr>
              <a:defRPr/>
            </a:pPr>
            <a:fld id="{FB60A8B2-6205-4322-A7DD-F64806D90391}" type="slidenum">
              <a:rPr lang="hu-HU" smtClean="0"/>
              <a:pPr>
                <a:defRPr/>
              </a:pPr>
              <a:t>‹#›</a:t>
            </a:fld>
            <a:endParaRPr lang="hu-HU"/>
          </a:p>
        </p:txBody>
      </p:sp>
    </p:spTree>
    <p:extLst>
      <p:ext uri="{BB962C8B-B14F-4D97-AF65-F5344CB8AC3E}">
        <p14:creationId xmlns:p14="http://schemas.microsoft.com/office/powerpoint/2010/main" xmlns="" val="35430604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ép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1792288" y="4800600"/>
            <a:ext cx="5486400" cy="566738"/>
          </a:xfrm>
        </p:spPr>
        <p:txBody>
          <a:bodyPr anchor="b"/>
          <a:lstStyle>
            <a:lvl1pPr algn="l">
              <a:defRPr sz="2000" b="1"/>
            </a:lvl1pPr>
          </a:lstStyle>
          <a:p>
            <a:r>
              <a:rPr lang="hu-HU" smtClean="0"/>
              <a:t>Mintacím szerkesztése</a:t>
            </a:r>
            <a:endParaRPr lang="hu-HU"/>
          </a:p>
        </p:txBody>
      </p:sp>
      <p:sp>
        <p:nvSpPr>
          <p:cNvPr id="3" name="Kép hely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u-HU"/>
          </a:p>
        </p:txBody>
      </p:sp>
      <p:sp>
        <p:nvSpPr>
          <p:cNvPr id="4" name="Szöveg hely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u-HU" smtClean="0"/>
              <a:t>Mintaszöveg szerkesztése</a:t>
            </a:r>
          </a:p>
        </p:txBody>
      </p:sp>
      <p:sp>
        <p:nvSpPr>
          <p:cNvPr id="5" name="Dátum helye 4"/>
          <p:cNvSpPr>
            <a:spLocks noGrp="1"/>
          </p:cNvSpPr>
          <p:nvPr>
            <p:ph type="dt" sz="half" idx="10"/>
          </p:nvPr>
        </p:nvSpPr>
        <p:spPr/>
        <p:txBody>
          <a:bodyPr/>
          <a:lstStyle/>
          <a:p>
            <a:pPr>
              <a:defRPr/>
            </a:pPr>
            <a:endParaRPr lang="hu-HU"/>
          </a:p>
        </p:txBody>
      </p:sp>
      <p:sp>
        <p:nvSpPr>
          <p:cNvPr id="6" name="Élőláb helye 5"/>
          <p:cNvSpPr>
            <a:spLocks noGrp="1"/>
          </p:cNvSpPr>
          <p:nvPr>
            <p:ph type="ftr" sz="quarter" idx="11"/>
          </p:nvPr>
        </p:nvSpPr>
        <p:spPr/>
        <p:txBody>
          <a:bodyPr/>
          <a:lstStyle/>
          <a:p>
            <a:pPr>
              <a:defRPr/>
            </a:pPr>
            <a:r>
              <a:rPr lang="hu-HU" smtClean="0"/>
              <a:t>1.</a:t>
            </a:r>
            <a:endParaRPr lang="hu-HU"/>
          </a:p>
        </p:txBody>
      </p:sp>
      <p:sp>
        <p:nvSpPr>
          <p:cNvPr id="7" name="Dia számának helye 6"/>
          <p:cNvSpPr>
            <a:spLocks noGrp="1"/>
          </p:cNvSpPr>
          <p:nvPr>
            <p:ph type="sldNum" sz="quarter" idx="12"/>
          </p:nvPr>
        </p:nvSpPr>
        <p:spPr/>
        <p:txBody>
          <a:bodyPr/>
          <a:lstStyle/>
          <a:p>
            <a:pPr>
              <a:defRPr/>
            </a:pPr>
            <a:fld id="{09A66198-59BB-4E70-A4D2-B0759968550C}" type="slidenum">
              <a:rPr lang="hu-HU" smtClean="0"/>
              <a:pPr>
                <a:defRPr/>
              </a:pPr>
              <a:t>‹#›</a:t>
            </a:fld>
            <a:endParaRPr lang="hu-HU"/>
          </a:p>
        </p:txBody>
      </p:sp>
    </p:spTree>
    <p:extLst>
      <p:ext uri="{BB962C8B-B14F-4D97-AF65-F5344CB8AC3E}">
        <p14:creationId xmlns:p14="http://schemas.microsoft.com/office/powerpoint/2010/main" xmlns="" val="31533109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Cím hely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hu-HU" smtClean="0"/>
              <a:t>Mintacím szerkesztése</a:t>
            </a:r>
            <a:endParaRPr lang="hu-HU"/>
          </a:p>
        </p:txBody>
      </p:sp>
      <p:sp>
        <p:nvSpPr>
          <p:cNvPr id="3" name="Szöveg hely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hu-HU"/>
          </a:p>
        </p:txBody>
      </p:sp>
      <p:sp>
        <p:nvSpPr>
          <p:cNvPr id="5" name="Élőláb hely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r>
              <a:rPr lang="hu-HU" smtClean="0"/>
              <a:t>1.</a:t>
            </a:r>
            <a:endParaRPr lang="hu-HU"/>
          </a:p>
        </p:txBody>
      </p:sp>
      <p:sp>
        <p:nvSpPr>
          <p:cNvPr id="6" name="Dia számának hely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D4E3C3C2-C4BA-4908-B84B-3BB38A9FE4F0}" type="slidenum">
              <a:rPr lang="hu-HU" smtClean="0"/>
              <a:pPr>
                <a:defRPr/>
              </a:pPr>
              <a:t>‹#›</a:t>
            </a:fld>
            <a:endParaRPr lang="hu-HU"/>
          </a:p>
        </p:txBody>
      </p:sp>
    </p:spTree>
    <p:extLst>
      <p:ext uri="{BB962C8B-B14F-4D97-AF65-F5344CB8AC3E}">
        <p14:creationId xmlns:p14="http://schemas.microsoft.com/office/powerpoint/2010/main" xmlns="" val="1023669890"/>
      </p:ext>
    </p:extLst>
  </p:cSld>
  <p:clrMap bg1="lt1" tx1="dk1" bg2="lt2" tx2="dk2" accent1="accent1" accent2="accent2" accent3="accent3" accent4="accent4" accent5="accent5" accent6="accent6" hlink="hlink" folHlink="folHlink"/>
  <p:sldLayoutIdLst>
    <p:sldLayoutId id="2147483913" r:id="rId1"/>
    <p:sldLayoutId id="2147483914" r:id="rId2"/>
    <p:sldLayoutId id="2147483915" r:id="rId3"/>
    <p:sldLayoutId id="2147483916" r:id="rId4"/>
    <p:sldLayoutId id="2147483917" r:id="rId5"/>
    <p:sldLayoutId id="2147483918" r:id="rId6"/>
    <p:sldLayoutId id="2147483919" r:id="rId7"/>
    <p:sldLayoutId id="2147483920" r:id="rId8"/>
    <p:sldLayoutId id="2147483921" r:id="rId9"/>
    <p:sldLayoutId id="2147483922" r:id="rId10"/>
    <p:sldLayoutId id="2147483923"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microsoft.com/office/2007/relationships/hdphoto" Target="../media/hdphoto1.wdp"/></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oleObject" Target="../embeddings/Microsoft_Office_Excel_97-2003_munkalap1.xls"/><Relationship Id="rId2" Type="http://schemas.openxmlformats.org/officeDocument/2006/relationships/slideLayout" Target="../slideLayouts/slideLayout7.xml"/><Relationship Id="rId1" Type="http://schemas.openxmlformats.org/officeDocument/2006/relationships/vmlDrawing" Target="../drawings/vmlDrawing1.v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Dia számának helye 3"/>
          <p:cNvSpPr>
            <a:spLocks noGrp="1"/>
          </p:cNvSpPr>
          <p:nvPr>
            <p:ph type="sldNum" sz="quarter" idx="12"/>
          </p:nvPr>
        </p:nvSpPr>
        <p:spPr>
          <a:noFill/>
          <a:ln>
            <a:miter lim="800000"/>
            <a:headEnd/>
            <a:tailEnd/>
          </a:ln>
        </p:spPr>
        <p:txBody>
          <a:bodyPr/>
          <a:lstStyle/>
          <a:p>
            <a:fld id="{08BFC27A-6FED-471C-B251-80BF5DA70520}" type="slidenum">
              <a:rPr lang="hu-HU" smtClean="0">
                <a:cs typeface="Arial" charset="0"/>
              </a:rPr>
              <a:pPr/>
              <a:t>1</a:t>
            </a:fld>
            <a:endParaRPr lang="hu-HU" smtClean="0">
              <a:cs typeface="Arial" charset="0"/>
            </a:endParaRPr>
          </a:p>
        </p:txBody>
      </p:sp>
      <p:sp>
        <p:nvSpPr>
          <p:cNvPr id="15361" name="Title 1"/>
          <p:cNvSpPr>
            <a:spLocks noGrp="1"/>
          </p:cNvSpPr>
          <p:nvPr>
            <p:ph type="ctrTitle" idx="4294967295"/>
          </p:nvPr>
        </p:nvSpPr>
        <p:spPr>
          <a:xfrm>
            <a:off x="899592" y="1844824"/>
            <a:ext cx="7702550" cy="1728193"/>
          </a:xfrm>
        </p:spPr>
        <p:txBody>
          <a:bodyPr/>
          <a:lstStyle/>
          <a:p>
            <a:pPr algn="ctr" eaLnBrk="1" hangingPunct="1"/>
            <a:r>
              <a:rPr lang="hu-HU" sz="4000" b="1" dirty="0" smtClean="0">
                <a:solidFill>
                  <a:srgbClr val="644132"/>
                </a:solidFill>
                <a:latin typeface="Times New Roman" pitchFamily="18" charset="0"/>
                <a:cs typeface="Times New Roman" pitchFamily="18" charset="0"/>
              </a:rPr>
              <a:t>A földforgalmi törvényről</a:t>
            </a:r>
          </a:p>
        </p:txBody>
      </p:sp>
      <p:pic>
        <p:nvPicPr>
          <p:cNvPr id="6147" name="Picture 3" descr="C:\Users\jamborn\AppData\Local\Microsoft\Windows\Temporary Internet Files\Content.Outlook\6QQANHUF\letöltés.jpg"/>
          <p:cNvPicPr>
            <a:picLocks noChangeAspect="1" noChangeArrowheads="1"/>
          </p:cNvPicPr>
          <p:nvPr/>
        </p:nvPicPr>
        <p:blipFill>
          <a:blip r:embed="rId3" cstate="print">
            <a:extLst>
              <a:ext uri="{BEBA8EAE-BF5A-486C-A8C5-ECC9F3942E4B}">
                <a14:imgProps xmlns:a14="http://schemas.microsoft.com/office/drawing/2010/main" xmlns="">
                  <a14:imgLayer r:embed="rId4">
                    <a14:imgEffect>
                      <a14:sharpenSoften amount="-50000"/>
                    </a14:imgEffect>
                  </a14:imgLayer>
                </a14:imgProps>
              </a:ext>
              <a:ext uri="{28A0092B-C50C-407E-A947-70E740481C1C}">
                <a14:useLocalDpi xmlns:a14="http://schemas.microsoft.com/office/drawing/2010/main" xmlns="" val="0"/>
              </a:ext>
            </a:extLst>
          </a:blip>
          <a:srcRect/>
          <a:stretch>
            <a:fillRect/>
          </a:stretch>
        </p:blipFill>
        <p:spPr bwMode="auto">
          <a:xfrm>
            <a:off x="4211960" y="548680"/>
            <a:ext cx="713606" cy="1008111"/>
          </a:xfrm>
          <a:prstGeom prst="rect">
            <a:avLst/>
          </a:prstGeom>
          <a:solidFill>
            <a:schemeClr val="accent6">
              <a:lumMod val="60000"/>
              <a:lumOff val="40000"/>
            </a:schemeClr>
          </a:solidFill>
        </p:spPr>
      </p:pic>
      <p:sp>
        <p:nvSpPr>
          <p:cNvPr id="4099" name="Subtitle 2"/>
          <p:cNvSpPr>
            <a:spLocks noGrp="1"/>
          </p:cNvSpPr>
          <p:nvPr>
            <p:ph type="subTitle" idx="4294967295"/>
          </p:nvPr>
        </p:nvSpPr>
        <p:spPr>
          <a:xfrm>
            <a:off x="683568" y="3717032"/>
            <a:ext cx="7991475" cy="2231901"/>
          </a:xfrm>
        </p:spPr>
        <p:txBody>
          <a:bodyPr>
            <a:normAutofit lnSpcReduction="10000"/>
          </a:bodyPr>
          <a:lstStyle/>
          <a:p>
            <a:pPr marL="0" indent="0" algn="ctr" eaLnBrk="1" hangingPunct="1">
              <a:lnSpc>
                <a:spcPct val="140000"/>
              </a:lnSpc>
              <a:buFontTx/>
              <a:buNone/>
            </a:pPr>
            <a:r>
              <a:rPr lang="hu-HU" sz="1900" b="1" dirty="0" smtClean="0">
                <a:solidFill>
                  <a:srgbClr val="644132"/>
                </a:solidFill>
                <a:latin typeface="Times New Roman" pitchFamily="18" charset="0"/>
                <a:cs typeface="Times New Roman" pitchFamily="18" charset="0"/>
              </a:rPr>
              <a:t>Dr. Simon Attila István</a:t>
            </a:r>
          </a:p>
          <a:p>
            <a:pPr marL="0" indent="0" algn="ctr" eaLnBrk="1" hangingPunct="1">
              <a:lnSpc>
                <a:spcPct val="140000"/>
              </a:lnSpc>
              <a:buFontTx/>
              <a:buNone/>
            </a:pPr>
            <a:r>
              <a:rPr lang="hu-HU" sz="1900" b="1" dirty="0" smtClean="0">
                <a:solidFill>
                  <a:srgbClr val="644132"/>
                </a:solidFill>
                <a:latin typeface="Times New Roman" pitchFamily="18" charset="0"/>
                <a:cs typeface="Times New Roman" pitchFamily="18" charset="0"/>
              </a:rPr>
              <a:t>jogi, igazgatási és agrárszakképzési ügyekért felelős helyettes államtitkár</a:t>
            </a:r>
          </a:p>
          <a:p>
            <a:pPr marL="0" indent="0" algn="ctr" eaLnBrk="1" hangingPunct="1">
              <a:lnSpc>
                <a:spcPct val="140000"/>
              </a:lnSpc>
              <a:buFontTx/>
              <a:buNone/>
            </a:pPr>
            <a:r>
              <a:rPr lang="hu-HU" sz="1900" b="1" dirty="0" smtClean="0">
                <a:solidFill>
                  <a:srgbClr val="644132"/>
                </a:solidFill>
                <a:latin typeface="Times New Roman" pitchFamily="18" charset="0"/>
                <a:cs typeface="Times New Roman" pitchFamily="18" charset="0"/>
              </a:rPr>
              <a:t>Vidékfejlesztési Minisztérium</a:t>
            </a:r>
          </a:p>
          <a:p>
            <a:pPr marL="0" indent="0" algn="ctr" eaLnBrk="1" hangingPunct="1">
              <a:lnSpc>
                <a:spcPct val="140000"/>
              </a:lnSpc>
              <a:buFontTx/>
              <a:buNone/>
            </a:pPr>
            <a:endParaRPr lang="hu-HU" sz="1900" b="1" dirty="0" smtClean="0">
              <a:latin typeface="Times New Roman" pitchFamily="18" charset="0"/>
              <a:cs typeface="Times New Roman" pitchFamily="18" charset="0"/>
            </a:endParaRPr>
          </a:p>
          <a:p>
            <a:pPr marL="0" indent="0" algn="ctr" eaLnBrk="1" hangingPunct="1">
              <a:lnSpc>
                <a:spcPct val="50000"/>
              </a:lnSpc>
              <a:buFontTx/>
              <a:buNone/>
            </a:pPr>
            <a:endParaRPr lang="hu-HU" sz="1900" b="1" dirty="0" smtClean="0">
              <a:latin typeface="Times New Roman" pitchFamily="18" charset="0"/>
              <a:cs typeface="Times New Roman" pitchFamily="18" charset="0"/>
            </a:endParaRPr>
          </a:p>
          <a:p>
            <a:pPr marL="0" indent="0" algn="ctr" eaLnBrk="1" hangingPunct="1">
              <a:lnSpc>
                <a:spcPct val="50000"/>
              </a:lnSpc>
              <a:buFontTx/>
              <a:buNone/>
            </a:pPr>
            <a:endParaRPr lang="hu-HU" sz="600" dirty="0" smtClean="0">
              <a:latin typeface="Times New Roman" pitchFamily="18" charset="0"/>
              <a:cs typeface="Times New Roman" pitchFamily="18" charset="0"/>
            </a:endParaRPr>
          </a:p>
          <a:p>
            <a:pPr marL="0" indent="0" algn="ctr" eaLnBrk="1" hangingPunct="1">
              <a:lnSpc>
                <a:spcPct val="50000"/>
              </a:lnSpc>
              <a:buFontTx/>
              <a:buNone/>
            </a:pPr>
            <a:endParaRPr lang="hu-HU" sz="600" dirty="0" smtClean="0">
              <a:latin typeface="Times New Roman" pitchFamily="18" charset="0"/>
              <a:cs typeface="Times New Roman" pitchFamily="18" charset="0"/>
            </a:endParaRPr>
          </a:p>
          <a:p>
            <a:pPr marL="0" indent="0" algn="ctr" eaLnBrk="1" hangingPunct="1">
              <a:lnSpc>
                <a:spcPct val="50000"/>
              </a:lnSpc>
              <a:buFontTx/>
              <a:buNone/>
            </a:pPr>
            <a:r>
              <a:rPr lang="hu-HU" sz="1300" dirty="0" smtClean="0">
                <a:solidFill>
                  <a:srgbClr val="644132"/>
                </a:solidFill>
                <a:latin typeface="Times New Roman" pitchFamily="18" charset="0"/>
                <a:cs typeface="Times New Roman" pitchFamily="18" charset="0"/>
              </a:rPr>
              <a:t>2014. február 26.</a:t>
            </a:r>
            <a:endParaRPr lang="en-GB" sz="1300" dirty="0" smtClean="0">
              <a:solidFill>
                <a:srgbClr val="644132"/>
              </a:solidFill>
              <a:latin typeface="Times New Roman" pitchFamily="18" charset="0"/>
              <a:cs typeface="Times New Roman" pitchFamily="18" charset="0"/>
            </a:endParaRPr>
          </a:p>
          <a:p>
            <a:pPr marL="0" indent="0" algn="ctr" eaLnBrk="1" hangingPunct="1">
              <a:lnSpc>
                <a:spcPct val="30000"/>
              </a:lnSpc>
              <a:buFontTx/>
              <a:buNone/>
            </a:pPr>
            <a:endParaRPr lang="hu-HU" sz="600" b="1" dirty="0" smtClean="0">
              <a:effectLst>
                <a:outerShdw blurRad="38100" dist="38100" dir="2700000" algn="tl">
                  <a:srgbClr val="C0C0C0"/>
                </a:outerShdw>
              </a:effectLst>
              <a:latin typeface="Times New Roman" pitchFamily="18" charset="0"/>
              <a:cs typeface="Times New Roman" pitchFamily="18" charset="0"/>
            </a:endParaRPr>
          </a:p>
          <a:p>
            <a:pPr marL="0" indent="0" algn="ctr" eaLnBrk="1" hangingPunct="1">
              <a:lnSpc>
                <a:spcPct val="30000"/>
              </a:lnSpc>
              <a:buFontTx/>
              <a:buNone/>
            </a:pPr>
            <a:endParaRPr lang="hu-HU" sz="100" dirty="0" smtClean="0">
              <a:solidFill>
                <a:srgbClr val="A69765"/>
              </a:solidFill>
              <a:effectLst>
                <a:outerShdw blurRad="38100" dist="38100" dir="2700000" algn="tl">
                  <a:srgbClr val="C0C0C0"/>
                </a:outerShdw>
              </a:effectLst>
              <a:cs typeface="Arial" charset="0"/>
            </a:endParaRPr>
          </a:p>
          <a:p>
            <a:pPr marL="0" indent="0" algn="ctr" eaLnBrk="1" hangingPunct="1">
              <a:lnSpc>
                <a:spcPct val="30000"/>
              </a:lnSpc>
              <a:buFontTx/>
              <a:buNone/>
            </a:pPr>
            <a:endParaRPr lang="hu-HU" sz="100" dirty="0" smtClean="0"/>
          </a:p>
        </p:txBody>
      </p:sp>
      <p:sp>
        <p:nvSpPr>
          <p:cNvPr id="4" name="Élőláb helye 3"/>
          <p:cNvSpPr>
            <a:spLocks noGrp="1"/>
          </p:cNvSpPr>
          <p:nvPr>
            <p:ph type="ftr" sz="quarter" idx="11"/>
          </p:nvPr>
        </p:nvSpPr>
        <p:spPr/>
        <p:txBody>
          <a:bodyPr/>
          <a:lstStyle/>
          <a:p>
            <a:pPr>
              <a:defRPr/>
            </a:pPr>
            <a:r>
              <a:rPr lang="hu-HU" dirty="0" smtClean="0"/>
              <a:t>.</a:t>
            </a:r>
            <a:endParaRPr lang="hu-HU"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Dia számának helye 2"/>
          <p:cNvSpPr>
            <a:spLocks noGrp="1"/>
          </p:cNvSpPr>
          <p:nvPr>
            <p:ph type="sldNum" sz="quarter" idx="12"/>
          </p:nvPr>
        </p:nvSpPr>
        <p:spPr>
          <a:noFill/>
          <a:ln>
            <a:miter lim="800000"/>
            <a:headEnd/>
            <a:tailEnd/>
          </a:ln>
        </p:spPr>
        <p:txBody>
          <a:bodyPr/>
          <a:lstStyle/>
          <a:p>
            <a:fld id="{B626C3BF-F349-4A09-B9FC-95B787CD3AAF}" type="slidenum">
              <a:rPr lang="hu-HU" smtClean="0">
                <a:solidFill>
                  <a:schemeClr val="tx1"/>
                </a:solidFill>
                <a:cs typeface="Arial" charset="0"/>
              </a:rPr>
              <a:pPr/>
              <a:t>10</a:t>
            </a:fld>
            <a:r>
              <a:rPr lang="hu-HU" dirty="0" smtClean="0">
                <a:solidFill>
                  <a:schemeClr val="tx1"/>
                </a:solidFill>
                <a:cs typeface="Arial" charset="0"/>
              </a:rPr>
              <a:t>.</a:t>
            </a:r>
          </a:p>
        </p:txBody>
      </p:sp>
      <p:sp>
        <p:nvSpPr>
          <p:cNvPr id="25603" name="Tartalom helye 2"/>
          <p:cNvSpPr txBox="1">
            <a:spLocks/>
          </p:cNvSpPr>
          <p:nvPr/>
        </p:nvSpPr>
        <p:spPr bwMode="auto">
          <a:xfrm>
            <a:off x="323528" y="404664"/>
            <a:ext cx="8496944" cy="5688632"/>
          </a:xfrm>
          <a:prstGeom prst="rect">
            <a:avLst/>
          </a:prstGeom>
          <a:noFill/>
          <a:ln w="9525">
            <a:noFill/>
            <a:miter lim="800000"/>
            <a:headEnd/>
            <a:tailEnd/>
          </a:ln>
        </p:spPr>
        <p:txBody>
          <a:bodyPr/>
          <a:lstStyle/>
          <a:p>
            <a:pPr eaLnBrk="0" hangingPunct="0">
              <a:spcBef>
                <a:spcPct val="20000"/>
              </a:spcBef>
            </a:pPr>
            <a:r>
              <a:rPr lang="hu-HU" sz="2000" dirty="0">
                <a:latin typeface="+mn-lt"/>
              </a:rPr>
              <a:t>A 2013. december 31-ig hatályos termőföld-fogalomhoz képest a föld fogalmában bekövetkező változások:</a:t>
            </a:r>
          </a:p>
          <a:p>
            <a:pPr algn="just" eaLnBrk="0" hangingPunct="0">
              <a:spcBef>
                <a:spcPct val="20000"/>
              </a:spcBef>
              <a:buFontTx/>
              <a:buChar char="•"/>
            </a:pPr>
            <a:r>
              <a:rPr lang="hu-HU" sz="2000" dirty="0">
                <a:latin typeface="+mn-lt"/>
              </a:rPr>
              <a:t> A </a:t>
            </a:r>
            <a:r>
              <a:rPr lang="hu-HU" sz="2000" b="1" dirty="0">
                <a:latin typeface="+mn-lt"/>
              </a:rPr>
              <a:t>halastó</a:t>
            </a:r>
            <a:r>
              <a:rPr lang="hu-HU" sz="2000" dirty="0">
                <a:latin typeface="+mn-lt"/>
              </a:rPr>
              <a:t> művelési ágú földrészlet nem minősül földnek.</a:t>
            </a:r>
          </a:p>
          <a:p>
            <a:pPr algn="just" eaLnBrk="0" hangingPunct="0">
              <a:spcBef>
                <a:spcPct val="20000"/>
              </a:spcBef>
              <a:buFontTx/>
              <a:buChar char="•"/>
            </a:pPr>
            <a:r>
              <a:rPr lang="hu-HU" sz="2000" dirty="0">
                <a:latin typeface="+mn-lt"/>
              </a:rPr>
              <a:t> Földnek minősül az olyan művelés alól kivett területként nyilvántartott földrészlet, amelyre az ingatlan-nyilvántartásban Országos Erdőállomány Adattárban erdőként nyilvántartott terület jogi jelleg van feljegyezve (ezek az olyan 1 ha alatti, az ingatlan-nyilvántartásban művelés alól kivett területként nyilvántartott földrészletek, amelyek azonban egy erdőtömbhöz tartoznak).</a:t>
            </a:r>
          </a:p>
          <a:p>
            <a:pPr algn="just" eaLnBrk="0" hangingPunct="0">
              <a:spcBef>
                <a:spcPct val="20000"/>
              </a:spcBef>
              <a:buFontTx/>
              <a:buChar char="•"/>
            </a:pPr>
            <a:r>
              <a:rPr lang="hu-HU" sz="2000" dirty="0">
                <a:latin typeface="+mn-lt"/>
              </a:rPr>
              <a:t> A földrészlet </a:t>
            </a:r>
            <a:r>
              <a:rPr lang="hu-HU" sz="2000" b="1" dirty="0">
                <a:latin typeface="+mn-lt"/>
              </a:rPr>
              <a:t>fekvése</a:t>
            </a:r>
            <a:r>
              <a:rPr lang="hu-HU" sz="2000" dirty="0">
                <a:latin typeface="+mn-lt"/>
              </a:rPr>
              <a:t> (külterület/belterület) közömbös.</a:t>
            </a:r>
          </a:p>
          <a:p>
            <a:pPr algn="just" eaLnBrk="0" hangingPunct="0">
              <a:spcBef>
                <a:spcPct val="20000"/>
              </a:spcBef>
              <a:buFontTx/>
              <a:buChar char="•"/>
            </a:pPr>
            <a:r>
              <a:rPr lang="hu-HU" sz="2000" dirty="0">
                <a:latin typeface="+mn-lt"/>
              </a:rPr>
              <a:t> A </a:t>
            </a:r>
            <a:r>
              <a:rPr lang="hu-HU" sz="2000" b="1" dirty="0">
                <a:latin typeface="+mn-lt"/>
              </a:rPr>
              <a:t>zártkerti</a:t>
            </a:r>
            <a:r>
              <a:rPr lang="hu-HU" sz="2000" dirty="0">
                <a:latin typeface="+mn-lt"/>
              </a:rPr>
              <a:t> ingatlanokra is a földre vonatkozó szabályokat kell alkalmazni, ha a zártkerti ingatlan az ingatlan-nyilvántartási adatai alapján megfelel a Földforgalmi tv-ben meghatározott föld, illetve tanya fogalmának.</a:t>
            </a:r>
          </a:p>
          <a:p>
            <a:pPr algn="just" eaLnBrk="0" hangingPunct="0">
              <a:spcBef>
                <a:spcPct val="20000"/>
              </a:spcBef>
              <a:buFontTx/>
              <a:buChar char="•"/>
            </a:pPr>
            <a:r>
              <a:rPr lang="hu-HU" sz="2000" dirty="0">
                <a:latin typeface="+mn-lt"/>
              </a:rPr>
              <a:t> Lényeges új szabály, hogy a Földforgalmi tv. hatálya alá tartozik az a földrészlet is, melyben művelés alól kivett terület és a föld fogalmában meghatározott művelési ágban nyilvántartott alrészlet is van („</a:t>
            </a:r>
            <a:r>
              <a:rPr lang="hu-HU" sz="2000" b="1" dirty="0">
                <a:latin typeface="+mn-lt"/>
              </a:rPr>
              <a:t>vegyes földrészlet</a:t>
            </a:r>
            <a:r>
              <a:rPr lang="hu-HU" sz="2000" dirty="0">
                <a:latin typeface="+mn-lt"/>
              </a:rPr>
              <a:t>”), függetlenül attól, hogy mekkora a művelési ágban nyilvántartott terület térmértéke. Ez esetben a teljes földrészletre a Földforgalmi tv. rendelkezéseit kell alkalmazni.</a:t>
            </a:r>
          </a:p>
        </p:txBody>
      </p:sp>
      <p:sp>
        <p:nvSpPr>
          <p:cNvPr id="3" name="Élőláb helye 2"/>
          <p:cNvSpPr>
            <a:spLocks noGrp="1"/>
          </p:cNvSpPr>
          <p:nvPr>
            <p:ph type="ftr" sz="quarter" idx="11"/>
          </p:nvPr>
        </p:nvSpPr>
        <p:spPr/>
        <p:txBody>
          <a:bodyPr/>
          <a:lstStyle/>
          <a:p>
            <a:pPr>
              <a:defRPr/>
            </a:pPr>
            <a:endParaRPr lang="hu-HU" dirty="0"/>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Dia számának helye 3"/>
          <p:cNvSpPr>
            <a:spLocks noGrp="1"/>
          </p:cNvSpPr>
          <p:nvPr>
            <p:ph type="sldNum" sz="quarter" idx="12"/>
          </p:nvPr>
        </p:nvSpPr>
        <p:spPr>
          <a:noFill/>
          <a:ln>
            <a:miter lim="800000"/>
            <a:headEnd/>
            <a:tailEnd/>
          </a:ln>
        </p:spPr>
        <p:txBody>
          <a:bodyPr/>
          <a:lstStyle/>
          <a:p>
            <a:fld id="{C030FFAB-B012-4283-BA92-E10C7E734B6B}" type="slidenum">
              <a:rPr lang="hu-HU" smtClean="0">
                <a:solidFill>
                  <a:schemeClr val="tx1"/>
                </a:solidFill>
                <a:cs typeface="Arial" charset="0"/>
              </a:rPr>
              <a:pPr/>
              <a:t>11</a:t>
            </a:fld>
            <a:r>
              <a:rPr lang="hu-HU" dirty="0" smtClean="0">
                <a:solidFill>
                  <a:schemeClr val="tx1"/>
                </a:solidFill>
                <a:cs typeface="Arial" charset="0"/>
              </a:rPr>
              <a:t>.</a:t>
            </a:r>
          </a:p>
        </p:txBody>
      </p:sp>
      <p:sp>
        <p:nvSpPr>
          <p:cNvPr id="26625" name="Cím 1"/>
          <p:cNvSpPr>
            <a:spLocks noGrp="1"/>
          </p:cNvSpPr>
          <p:nvPr>
            <p:ph type="title" idx="4294967295"/>
          </p:nvPr>
        </p:nvSpPr>
        <p:spPr>
          <a:xfrm>
            <a:off x="1187624" y="260648"/>
            <a:ext cx="6969125" cy="1143000"/>
          </a:xfrm>
        </p:spPr>
        <p:txBody>
          <a:bodyPr>
            <a:normAutofit/>
          </a:bodyPr>
          <a:lstStyle/>
          <a:p>
            <a:pPr eaLnBrk="1" hangingPunct="1"/>
            <a:r>
              <a:rPr lang="hu-HU" sz="3600" b="1" dirty="0" smtClean="0">
                <a:solidFill>
                  <a:srgbClr val="644132"/>
                </a:solidFill>
                <a:latin typeface="Times New Roman" pitchFamily="18" charset="0"/>
                <a:cs typeface="Times New Roman" pitchFamily="18" charset="0"/>
              </a:rPr>
              <a:t>5. Az új törvény eszközrendszere</a:t>
            </a:r>
          </a:p>
        </p:txBody>
      </p:sp>
      <p:sp>
        <p:nvSpPr>
          <p:cNvPr id="26626" name="Tartalom helye 2"/>
          <p:cNvSpPr>
            <a:spLocks noGrp="1"/>
          </p:cNvSpPr>
          <p:nvPr>
            <p:ph idx="4294967295"/>
          </p:nvPr>
        </p:nvSpPr>
        <p:spPr>
          <a:xfrm>
            <a:off x="323528" y="1700808"/>
            <a:ext cx="8351838" cy="3889375"/>
          </a:xfrm>
        </p:spPr>
        <p:txBody>
          <a:bodyPr>
            <a:normAutofit/>
          </a:bodyPr>
          <a:lstStyle/>
          <a:p>
            <a:pPr marL="609600" indent="-609600" algn="just" eaLnBrk="1" hangingPunct="1">
              <a:buFontTx/>
              <a:buAutoNum type="arabicParenR"/>
            </a:pPr>
            <a:r>
              <a:rPr lang="hu-HU" sz="2200" dirty="0" smtClean="0"/>
              <a:t>a földtulajdon, valamint használati jogosultság szerzésének </a:t>
            </a:r>
            <a:r>
              <a:rPr lang="hu-HU" sz="2200" b="1" dirty="0" smtClean="0"/>
              <a:t>hatósági engedélyezési </a:t>
            </a:r>
            <a:r>
              <a:rPr lang="hu-HU" sz="2200" dirty="0" smtClean="0"/>
              <a:t>körbe</a:t>
            </a:r>
            <a:r>
              <a:rPr lang="hu-HU" sz="2200" b="1" dirty="0" smtClean="0"/>
              <a:t> </a:t>
            </a:r>
            <a:r>
              <a:rPr lang="hu-HU" sz="2200" dirty="0" smtClean="0"/>
              <a:t>vonása,  tulajdonszerzésnél helyi földbizottság vétójoggal;</a:t>
            </a:r>
          </a:p>
          <a:p>
            <a:pPr marL="609600" indent="-609600" algn="just" eaLnBrk="1" hangingPunct="1">
              <a:buFontTx/>
              <a:buAutoNum type="arabicParenR"/>
            </a:pPr>
            <a:r>
              <a:rPr lang="hu-HU" sz="2200" b="1" dirty="0" smtClean="0"/>
              <a:t>földműves státusz </a:t>
            </a:r>
            <a:r>
              <a:rPr lang="hu-HU" sz="2200" dirty="0" smtClean="0"/>
              <a:t>– professzionális gazdálkodás;</a:t>
            </a:r>
          </a:p>
          <a:p>
            <a:pPr marL="609600" indent="-609600" algn="just" eaLnBrk="1" hangingPunct="1">
              <a:buFontTx/>
              <a:buAutoNum type="arabicParenR"/>
            </a:pPr>
            <a:r>
              <a:rPr lang="hu-HU" sz="2200" b="1" dirty="0" smtClean="0"/>
              <a:t>személyes művelési kötelezettség </a:t>
            </a:r>
            <a:r>
              <a:rPr lang="hu-HU" sz="2200" dirty="0" smtClean="0"/>
              <a:t>– spekulatív (nem termelési, hanem tőkejövedelmi célú) földszerzés kizárása;</a:t>
            </a:r>
          </a:p>
          <a:p>
            <a:pPr marL="609600" indent="-609600" algn="just" eaLnBrk="1" hangingPunct="1">
              <a:buFontTx/>
              <a:buAutoNum type="arabicParenR"/>
            </a:pPr>
            <a:r>
              <a:rPr lang="hu-HU" sz="2200" b="1" dirty="0" smtClean="0"/>
              <a:t>elővásárlási</a:t>
            </a:r>
            <a:r>
              <a:rPr lang="hu-HU" sz="2200" dirty="0" smtClean="0"/>
              <a:t>, illetve </a:t>
            </a:r>
            <a:r>
              <a:rPr lang="hu-HU" sz="2200" b="1" dirty="0" smtClean="0"/>
              <a:t>előhaszonbérleti</a:t>
            </a:r>
            <a:r>
              <a:rPr lang="hu-HU" sz="2200" dirty="0" smtClean="0"/>
              <a:t> jogosulti sorrend belülről kifelé halad – fokozatos birtokrendezés;</a:t>
            </a:r>
          </a:p>
          <a:p>
            <a:pPr marL="609600" indent="-609600" algn="just" eaLnBrk="1" hangingPunct="1">
              <a:buFontTx/>
              <a:buAutoNum type="arabicParenR"/>
            </a:pPr>
            <a:r>
              <a:rPr lang="hu-HU" sz="2200" dirty="0" smtClean="0"/>
              <a:t>földszerzési és birtok</a:t>
            </a:r>
            <a:r>
              <a:rPr lang="hu-HU" sz="2200" b="1" dirty="0" smtClean="0"/>
              <a:t>maximumok</a:t>
            </a:r>
          </a:p>
        </p:txBody>
      </p:sp>
      <p:sp>
        <p:nvSpPr>
          <p:cNvPr id="3" name="Élőláb helye 2"/>
          <p:cNvSpPr>
            <a:spLocks noGrp="1"/>
          </p:cNvSpPr>
          <p:nvPr>
            <p:ph type="ftr" sz="quarter" idx="11"/>
          </p:nvPr>
        </p:nvSpPr>
        <p:spPr/>
        <p:txBody>
          <a:bodyPr/>
          <a:lstStyle/>
          <a:p>
            <a:pPr>
              <a:defRPr/>
            </a:pPr>
            <a:r>
              <a:rPr lang="hu-HU" dirty="0" smtClean="0"/>
              <a:t>.</a:t>
            </a:r>
            <a:endParaRPr lang="hu-HU" dirty="0"/>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Dia számának helye 3"/>
          <p:cNvSpPr>
            <a:spLocks noGrp="1"/>
          </p:cNvSpPr>
          <p:nvPr>
            <p:ph type="sldNum" sz="quarter" idx="12"/>
          </p:nvPr>
        </p:nvSpPr>
        <p:spPr>
          <a:noFill/>
          <a:ln>
            <a:miter lim="800000"/>
            <a:headEnd/>
            <a:tailEnd/>
          </a:ln>
        </p:spPr>
        <p:txBody>
          <a:bodyPr/>
          <a:lstStyle/>
          <a:p>
            <a:fld id="{636D486E-9C0A-459D-A9AD-917A80B5C167}" type="slidenum">
              <a:rPr lang="hu-HU" smtClean="0">
                <a:solidFill>
                  <a:schemeClr val="tx1"/>
                </a:solidFill>
                <a:cs typeface="Arial" charset="0"/>
              </a:rPr>
              <a:pPr/>
              <a:t>12</a:t>
            </a:fld>
            <a:r>
              <a:rPr lang="hu-HU" dirty="0" smtClean="0">
                <a:solidFill>
                  <a:schemeClr val="tx1"/>
                </a:solidFill>
                <a:cs typeface="Arial" charset="0"/>
              </a:rPr>
              <a:t>.</a:t>
            </a:r>
          </a:p>
        </p:txBody>
      </p:sp>
      <p:sp>
        <p:nvSpPr>
          <p:cNvPr id="27649" name="Cím 1"/>
          <p:cNvSpPr>
            <a:spLocks noGrp="1"/>
          </p:cNvSpPr>
          <p:nvPr>
            <p:ph type="title" idx="4294967295"/>
          </p:nvPr>
        </p:nvSpPr>
        <p:spPr>
          <a:xfrm>
            <a:off x="1115616" y="332656"/>
            <a:ext cx="6877050" cy="1143000"/>
          </a:xfrm>
        </p:spPr>
        <p:txBody>
          <a:bodyPr>
            <a:normAutofit/>
          </a:bodyPr>
          <a:lstStyle/>
          <a:p>
            <a:pPr eaLnBrk="1" hangingPunct="1"/>
            <a:r>
              <a:rPr lang="hu-HU" sz="3600" b="1" dirty="0" smtClean="0">
                <a:solidFill>
                  <a:srgbClr val="644132"/>
                </a:solidFill>
                <a:latin typeface="Times New Roman" pitchFamily="18" charset="0"/>
                <a:cs typeface="Times New Roman" pitchFamily="18" charset="0"/>
              </a:rPr>
              <a:t>6. Ki és mennyi földet szerezhet?</a:t>
            </a:r>
          </a:p>
        </p:txBody>
      </p:sp>
      <p:sp>
        <p:nvSpPr>
          <p:cNvPr id="27650" name="Tartalom helye 2"/>
          <p:cNvSpPr>
            <a:spLocks noGrp="1"/>
          </p:cNvSpPr>
          <p:nvPr>
            <p:ph idx="4294967295"/>
          </p:nvPr>
        </p:nvSpPr>
        <p:spPr>
          <a:xfrm>
            <a:off x="251520" y="1772816"/>
            <a:ext cx="8280400" cy="3312368"/>
          </a:xfrm>
        </p:spPr>
        <p:txBody>
          <a:bodyPr>
            <a:normAutofit/>
          </a:bodyPr>
          <a:lstStyle/>
          <a:p>
            <a:pPr algn="just" eaLnBrk="1" hangingPunct="1">
              <a:buFontTx/>
              <a:buNone/>
            </a:pPr>
            <a:r>
              <a:rPr lang="hu-HU" sz="2400" b="1" dirty="0" smtClean="0"/>
              <a:t>	</a:t>
            </a:r>
            <a:r>
              <a:rPr lang="hu-HU" sz="2200" b="1" dirty="0" smtClean="0"/>
              <a:t>Földtulajdont a</a:t>
            </a:r>
            <a:r>
              <a:rPr lang="hu-HU" sz="2200" dirty="0" smtClean="0"/>
              <a:t> </a:t>
            </a:r>
            <a:r>
              <a:rPr lang="hu-HU" sz="2200" b="1" dirty="0" smtClean="0"/>
              <a:t>természetes személyek szerezhetnek</a:t>
            </a:r>
            <a:r>
              <a:rPr lang="hu-HU" sz="2200" dirty="0" smtClean="0"/>
              <a:t>, jogi személy, jogi személyiséggel nem rendelkező szervezet nem. </a:t>
            </a:r>
            <a:endParaRPr lang="hu-HU" sz="2200" b="1" dirty="0" smtClean="0"/>
          </a:p>
          <a:p>
            <a:pPr algn="just" eaLnBrk="1" hangingPunct="1">
              <a:buFontTx/>
              <a:buNone/>
            </a:pPr>
            <a:r>
              <a:rPr lang="hu-HU" sz="2200" b="1" dirty="0" smtClean="0"/>
              <a:t>	Szerzési jogosultság:</a:t>
            </a:r>
            <a:r>
              <a:rPr lang="hu-HU" sz="2200" i="1" dirty="0" smtClean="0"/>
              <a:t> a természetes személyek</a:t>
            </a:r>
            <a:r>
              <a:rPr lang="hu-HU" sz="2200" b="1" dirty="0" smtClean="0"/>
              <a:t> </a:t>
            </a:r>
            <a:r>
              <a:rPr lang="hu-HU" sz="2200" dirty="0" smtClean="0"/>
              <a:t>közül földet szerezhet (tulajdont, használatot is)</a:t>
            </a:r>
            <a:r>
              <a:rPr lang="hu-HU" sz="2200" b="1" dirty="0" smtClean="0"/>
              <a:t> </a:t>
            </a:r>
            <a:r>
              <a:rPr lang="hu-HU" sz="2200" i="1" dirty="0" smtClean="0"/>
              <a:t>az, aki földművesnek minősül.</a:t>
            </a:r>
            <a:r>
              <a:rPr lang="hu-HU" sz="2200" dirty="0" smtClean="0"/>
              <a:t> </a:t>
            </a:r>
          </a:p>
          <a:p>
            <a:pPr algn="just" eaLnBrk="1" hangingPunct="1">
              <a:buFontTx/>
              <a:buNone/>
            </a:pPr>
            <a:r>
              <a:rPr lang="hu-HU" sz="2200" dirty="0" smtClean="0"/>
              <a:t>	A </a:t>
            </a:r>
            <a:r>
              <a:rPr lang="hu-HU" sz="2200" b="1" dirty="0" smtClean="0"/>
              <a:t>földműves</a:t>
            </a:r>
            <a:r>
              <a:rPr lang="hu-HU" sz="2200" dirty="0" smtClean="0"/>
              <a:t> fogalom – több, más lényeges feltétel mellett – a tényleges mező-, és erdőgazdasági termelő tevékenység gyakorlásához, a gazdálkodásra alkalmassághoz (megfelelő szakképzettség, vagy szakirányú gyakorlat) kapcsolódik.</a:t>
            </a:r>
          </a:p>
        </p:txBody>
      </p:sp>
      <p:sp>
        <p:nvSpPr>
          <p:cNvPr id="3" name="Élőláb helye 2"/>
          <p:cNvSpPr>
            <a:spLocks noGrp="1"/>
          </p:cNvSpPr>
          <p:nvPr>
            <p:ph type="ftr" sz="quarter" idx="11"/>
          </p:nvPr>
        </p:nvSpPr>
        <p:spPr/>
        <p:txBody>
          <a:bodyPr/>
          <a:lstStyle/>
          <a:p>
            <a:pPr>
              <a:defRPr/>
            </a:pPr>
            <a:endParaRPr lang="hu-HU" dirty="0"/>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3"/>
          <p:cNvSpPr>
            <a:spLocks noGrp="1" noChangeArrowheads="1"/>
          </p:cNvSpPr>
          <p:nvPr>
            <p:ph idx="1"/>
          </p:nvPr>
        </p:nvSpPr>
        <p:spPr>
          <a:xfrm>
            <a:off x="457200" y="333375"/>
            <a:ext cx="8229600" cy="6335713"/>
          </a:xfrm>
        </p:spPr>
        <p:txBody>
          <a:bodyPr/>
          <a:lstStyle/>
          <a:p>
            <a:pPr algn="just">
              <a:buFontTx/>
              <a:buNone/>
            </a:pPr>
            <a:r>
              <a:rPr lang="hu-HU" sz="2000" dirty="0" smtClean="0"/>
              <a:t>A </a:t>
            </a:r>
            <a:r>
              <a:rPr lang="hu-HU" sz="2000" b="1" dirty="0" smtClean="0"/>
              <a:t>földműves</a:t>
            </a:r>
            <a:r>
              <a:rPr lang="hu-HU" sz="2000" dirty="0" smtClean="0"/>
              <a:t> kritériumrendszere a következő feltételekből áll össze:</a:t>
            </a:r>
          </a:p>
          <a:p>
            <a:pPr algn="just">
              <a:buFontTx/>
              <a:buNone/>
            </a:pPr>
            <a:r>
              <a:rPr lang="hu-HU" sz="2000" dirty="0" smtClean="0"/>
              <a:t>Olyan természetes személy, aki</a:t>
            </a:r>
          </a:p>
          <a:p>
            <a:pPr algn="just">
              <a:buFontTx/>
              <a:buNone/>
            </a:pPr>
            <a:r>
              <a:rPr lang="hu-HU" sz="1800" dirty="0" smtClean="0"/>
              <a:t>a) magyar állampolgár vagy tagállami állampolgár</a:t>
            </a:r>
          </a:p>
          <a:p>
            <a:pPr algn="just">
              <a:buFontTx/>
              <a:buNone/>
            </a:pPr>
            <a:r>
              <a:rPr lang="hu-HU" sz="1800" dirty="0" smtClean="0"/>
              <a:t>b) Magyarországon nyilvántartásba vételre került, </a:t>
            </a:r>
          </a:p>
          <a:p>
            <a:pPr algn="just">
              <a:buFontTx/>
              <a:buNone/>
            </a:pPr>
            <a:r>
              <a:rPr lang="hu-HU" sz="1800" dirty="0" smtClean="0"/>
              <a:t>c) a Tv. végrehajtására kiadott rendeletben meghatározott </a:t>
            </a:r>
            <a:r>
              <a:rPr lang="hu-HU" sz="1800" b="1" dirty="0" smtClean="0"/>
              <a:t>mezőgazdasági vagy erdészeti szakirányú képzettséggel</a:t>
            </a:r>
            <a:r>
              <a:rPr lang="hu-HU" sz="1800" dirty="0" smtClean="0"/>
              <a:t> rendelkezik vagy ennek hiányában igazoltan legalább </a:t>
            </a:r>
            <a:r>
              <a:rPr lang="hu-HU" sz="1800" b="1" dirty="0" smtClean="0"/>
              <a:t>3 éve mező-, erdőgazdasági tevékenységet, illetve kiegészítő tevékenységet folytat</a:t>
            </a:r>
            <a:r>
              <a:rPr lang="hu-HU" sz="1800" dirty="0" smtClean="0"/>
              <a:t>, és</a:t>
            </a:r>
          </a:p>
          <a:p>
            <a:pPr>
              <a:buFontTx/>
              <a:buNone/>
            </a:pPr>
            <a:endParaRPr lang="hu-HU" sz="1800" dirty="0" smtClean="0"/>
          </a:p>
        </p:txBody>
      </p:sp>
      <p:sp>
        <p:nvSpPr>
          <p:cNvPr id="28674" name="Szövegdoboz 1"/>
          <p:cNvSpPr txBox="1">
            <a:spLocks noChangeArrowheads="1"/>
          </p:cNvSpPr>
          <p:nvPr/>
        </p:nvSpPr>
        <p:spPr bwMode="auto">
          <a:xfrm>
            <a:off x="468313" y="3716338"/>
            <a:ext cx="3959225" cy="2808287"/>
          </a:xfrm>
          <a:prstGeom prst="rect">
            <a:avLst/>
          </a:prstGeom>
          <a:solidFill>
            <a:schemeClr val="accent6">
              <a:lumMod val="60000"/>
              <a:lumOff val="40000"/>
            </a:schemeClr>
          </a:solidFill>
          <a:ln w="6350">
            <a:solidFill>
              <a:srgbClr val="000000"/>
            </a:solidFill>
            <a:miter lim="800000"/>
            <a:headEnd/>
            <a:tailEnd/>
          </a:ln>
        </p:spPr>
        <p:txBody>
          <a:bodyPr/>
          <a:lstStyle/>
          <a:p>
            <a:pPr algn="just"/>
            <a:r>
              <a:rPr lang="hu-HU" dirty="0">
                <a:solidFill>
                  <a:srgbClr val="000000"/>
                </a:solidFill>
              </a:rPr>
              <a:t>d) a c) pont szerinti tevékenységét </a:t>
            </a:r>
            <a:r>
              <a:rPr lang="hu-HU" b="1" dirty="0">
                <a:solidFill>
                  <a:srgbClr val="000000"/>
                </a:solidFill>
              </a:rPr>
              <a:t>saját nevében és saját kockázatára </a:t>
            </a:r>
            <a:r>
              <a:rPr lang="hu-HU" dirty="0">
                <a:solidFill>
                  <a:srgbClr val="000000"/>
                </a:solidFill>
              </a:rPr>
              <a:t>folyamatosan Magyarországon végzi, </a:t>
            </a:r>
          </a:p>
          <a:p>
            <a:pPr algn="just"/>
            <a:r>
              <a:rPr lang="hu-HU" dirty="0">
                <a:solidFill>
                  <a:srgbClr val="000000"/>
                </a:solidFill>
              </a:rPr>
              <a:t>e) a c) pont szerinti tevékenységéből </a:t>
            </a:r>
            <a:r>
              <a:rPr lang="hu-HU" b="1" dirty="0">
                <a:solidFill>
                  <a:srgbClr val="000000"/>
                </a:solidFill>
              </a:rPr>
              <a:t>árbevétele származott</a:t>
            </a:r>
            <a:r>
              <a:rPr lang="hu-HU" dirty="0">
                <a:solidFill>
                  <a:srgbClr val="000000"/>
                </a:solidFill>
              </a:rPr>
              <a:t>, vagy az árbevétel azért maradt el, mert a megvalósult mező,- vagy erdőgazdasági célú beruházás még nem hasznosulhatott.</a:t>
            </a:r>
            <a:endParaRPr lang="hu-HU" dirty="0"/>
          </a:p>
        </p:txBody>
      </p:sp>
      <p:sp>
        <p:nvSpPr>
          <p:cNvPr id="28675" name="Szövegdoboz 1"/>
          <p:cNvSpPr txBox="1">
            <a:spLocks noChangeArrowheads="1"/>
          </p:cNvSpPr>
          <p:nvPr/>
        </p:nvSpPr>
        <p:spPr bwMode="auto">
          <a:xfrm>
            <a:off x="4500563" y="3716338"/>
            <a:ext cx="4248150" cy="2808287"/>
          </a:xfrm>
          <a:prstGeom prst="rect">
            <a:avLst/>
          </a:prstGeom>
          <a:solidFill>
            <a:schemeClr val="accent6">
              <a:lumMod val="60000"/>
              <a:lumOff val="40000"/>
            </a:schemeClr>
          </a:solidFill>
          <a:ln w="6350">
            <a:solidFill>
              <a:srgbClr val="000000"/>
            </a:solidFill>
            <a:miter lim="800000"/>
            <a:headEnd/>
            <a:tailEnd/>
          </a:ln>
        </p:spPr>
        <p:txBody>
          <a:bodyPr/>
          <a:lstStyle/>
          <a:p>
            <a:pPr algn="just"/>
            <a:r>
              <a:rPr lang="hu-HU" dirty="0">
                <a:solidFill>
                  <a:srgbClr val="000000"/>
                </a:solidFill>
              </a:rPr>
              <a:t>d) a </a:t>
            </a:r>
            <a:r>
              <a:rPr lang="hu-HU" b="1" dirty="0">
                <a:solidFill>
                  <a:srgbClr val="000000"/>
                </a:solidFill>
              </a:rPr>
              <a:t>legalább 25%-ban tulajdonában álló</a:t>
            </a:r>
            <a:r>
              <a:rPr lang="hu-HU" dirty="0">
                <a:solidFill>
                  <a:srgbClr val="000000"/>
                </a:solidFill>
              </a:rPr>
              <a:t>, Magyarországon bejegyzett </a:t>
            </a:r>
            <a:r>
              <a:rPr lang="hu-HU" b="1" dirty="0">
                <a:solidFill>
                  <a:srgbClr val="000000"/>
                </a:solidFill>
              </a:rPr>
              <a:t>mezőgazdasági termelőszervezet </a:t>
            </a:r>
            <a:r>
              <a:rPr lang="hu-HU" dirty="0">
                <a:solidFill>
                  <a:srgbClr val="000000"/>
                </a:solidFill>
              </a:rPr>
              <a:t>olyan </a:t>
            </a:r>
            <a:r>
              <a:rPr lang="hu-HU" b="1" dirty="0">
                <a:solidFill>
                  <a:srgbClr val="000000"/>
                </a:solidFill>
              </a:rPr>
              <a:t>tagjának</a:t>
            </a:r>
            <a:r>
              <a:rPr lang="hu-HU" dirty="0">
                <a:solidFill>
                  <a:srgbClr val="000000"/>
                </a:solidFill>
              </a:rPr>
              <a:t> minősül, aki mező-, erdőgazdasági tevékenységet, illetve mező-, erdőgazdasági- és az azokat kiegészítő tevékenységet </a:t>
            </a:r>
            <a:r>
              <a:rPr lang="hu-HU" b="1" dirty="0">
                <a:solidFill>
                  <a:srgbClr val="000000"/>
                </a:solidFill>
              </a:rPr>
              <a:t>személyes közreműködésként</a:t>
            </a:r>
            <a:r>
              <a:rPr lang="hu-HU" dirty="0">
                <a:solidFill>
                  <a:srgbClr val="000000"/>
                </a:solidFill>
              </a:rPr>
              <a:t> végzi.</a:t>
            </a:r>
          </a:p>
        </p:txBody>
      </p:sp>
      <p:sp>
        <p:nvSpPr>
          <p:cNvPr id="28676" name="Line 7"/>
          <p:cNvSpPr>
            <a:spLocks noChangeShapeType="1"/>
          </p:cNvSpPr>
          <p:nvPr/>
        </p:nvSpPr>
        <p:spPr bwMode="auto">
          <a:xfrm flipH="1">
            <a:off x="2339975" y="2997200"/>
            <a:ext cx="2087563" cy="576263"/>
          </a:xfrm>
          <a:prstGeom prst="line">
            <a:avLst/>
          </a:prstGeom>
          <a:noFill/>
          <a:ln w="38100">
            <a:solidFill>
              <a:schemeClr val="tx1"/>
            </a:solidFill>
            <a:round/>
            <a:headEnd/>
            <a:tailEnd type="triangle" w="med" len="med"/>
          </a:ln>
        </p:spPr>
        <p:txBody>
          <a:bodyPr/>
          <a:lstStyle/>
          <a:p>
            <a:endParaRPr lang="hu-HU"/>
          </a:p>
        </p:txBody>
      </p:sp>
      <p:sp>
        <p:nvSpPr>
          <p:cNvPr id="28677" name="Line 8"/>
          <p:cNvSpPr>
            <a:spLocks noChangeShapeType="1"/>
          </p:cNvSpPr>
          <p:nvPr/>
        </p:nvSpPr>
        <p:spPr bwMode="auto">
          <a:xfrm>
            <a:off x="4427538" y="2997200"/>
            <a:ext cx="2160587" cy="576263"/>
          </a:xfrm>
          <a:prstGeom prst="line">
            <a:avLst/>
          </a:prstGeom>
          <a:noFill/>
          <a:ln w="38100">
            <a:solidFill>
              <a:schemeClr val="tx1"/>
            </a:solidFill>
            <a:round/>
            <a:headEnd/>
            <a:tailEnd type="triangle" w="med" len="med"/>
          </a:ln>
        </p:spPr>
        <p:txBody>
          <a:bodyPr/>
          <a:lstStyle/>
          <a:p>
            <a:endParaRPr lang="hu-HU"/>
          </a:p>
        </p:txBody>
      </p:sp>
      <p:sp>
        <p:nvSpPr>
          <p:cNvPr id="28679" name="Dia számának helye 3"/>
          <p:cNvSpPr txBox="1">
            <a:spLocks noGrp="1"/>
          </p:cNvSpPr>
          <p:nvPr/>
        </p:nvSpPr>
        <p:spPr bwMode="auto">
          <a:xfrm>
            <a:off x="7010400" y="6498382"/>
            <a:ext cx="2133600" cy="359618"/>
          </a:xfrm>
          <a:prstGeom prst="rect">
            <a:avLst/>
          </a:prstGeom>
          <a:noFill/>
          <a:ln w="9525">
            <a:noFill/>
            <a:miter lim="800000"/>
            <a:headEnd/>
            <a:tailEnd/>
          </a:ln>
        </p:spPr>
        <p:txBody>
          <a:bodyPr/>
          <a:lstStyle/>
          <a:p>
            <a:pPr algn="r"/>
            <a:endParaRPr lang="hu-HU" sz="1400" dirty="0"/>
          </a:p>
        </p:txBody>
      </p:sp>
      <p:sp>
        <p:nvSpPr>
          <p:cNvPr id="2" name="Dia számának helye 1"/>
          <p:cNvSpPr>
            <a:spLocks noGrp="1"/>
          </p:cNvSpPr>
          <p:nvPr>
            <p:ph type="sldNum" sz="quarter" idx="12"/>
          </p:nvPr>
        </p:nvSpPr>
        <p:spPr>
          <a:xfrm>
            <a:off x="6983345" y="6492875"/>
            <a:ext cx="2133600" cy="365125"/>
          </a:xfrm>
        </p:spPr>
        <p:txBody>
          <a:bodyPr/>
          <a:lstStyle/>
          <a:p>
            <a:pPr>
              <a:defRPr/>
            </a:pPr>
            <a:fld id="{62706624-56F2-4FFF-95CB-59D0262754EA}" type="slidenum">
              <a:rPr lang="hu-HU" smtClean="0">
                <a:solidFill>
                  <a:schemeClr val="tx1"/>
                </a:solidFill>
              </a:rPr>
              <a:pPr>
                <a:defRPr/>
              </a:pPr>
              <a:t>13</a:t>
            </a:fld>
            <a:r>
              <a:rPr lang="hu-HU" dirty="0" smtClean="0">
                <a:solidFill>
                  <a:schemeClr val="tx1"/>
                </a:solidFill>
              </a:rPr>
              <a:t>.</a:t>
            </a:r>
            <a:endParaRPr lang="hu-HU" dirty="0">
              <a:solidFill>
                <a:schemeClr val="tx1"/>
              </a:solidFill>
            </a:endParaRPr>
          </a:p>
        </p:txBody>
      </p:sp>
      <p:sp>
        <p:nvSpPr>
          <p:cNvPr id="4" name="Élőláb helye 3"/>
          <p:cNvSpPr>
            <a:spLocks noGrp="1"/>
          </p:cNvSpPr>
          <p:nvPr>
            <p:ph type="ftr" sz="quarter" idx="11"/>
          </p:nvPr>
        </p:nvSpPr>
        <p:spPr/>
        <p:txBody>
          <a:bodyPr/>
          <a:lstStyle/>
          <a:p>
            <a:pPr>
              <a:defRPr/>
            </a:pPr>
            <a:r>
              <a:rPr lang="hu-HU" dirty="0" smtClean="0"/>
              <a:t>.</a:t>
            </a:r>
            <a:endParaRPr lang="hu-HU"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Dia számának helye 2"/>
          <p:cNvSpPr>
            <a:spLocks noGrp="1"/>
          </p:cNvSpPr>
          <p:nvPr>
            <p:ph type="sldNum" sz="quarter" idx="12"/>
          </p:nvPr>
        </p:nvSpPr>
        <p:spPr>
          <a:noFill/>
          <a:ln>
            <a:miter lim="800000"/>
            <a:headEnd/>
            <a:tailEnd/>
          </a:ln>
        </p:spPr>
        <p:txBody>
          <a:bodyPr/>
          <a:lstStyle/>
          <a:p>
            <a:fld id="{1B553B42-FEDC-43B5-8B42-FDCF6CB157ED}" type="slidenum">
              <a:rPr lang="hu-HU" smtClean="0">
                <a:solidFill>
                  <a:schemeClr val="tx1"/>
                </a:solidFill>
                <a:cs typeface="Arial" charset="0"/>
              </a:rPr>
              <a:pPr/>
              <a:t>14</a:t>
            </a:fld>
            <a:r>
              <a:rPr lang="hu-HU" dirty="0" smtClean="0">
                <a:solidFill>
                  <a:schemeClr val="tx1"/>
                </a:solidFill>
                <a:cs typeface="Arial" charset="0"/>
              </a:rPr>
              <a:t>.</a:t>
            </a:r>
          </a:p>
        </p:txBody>
      </p:sp>
      <p:sp>
        <p:nvSpPr>
          <p:cNvPr id="29697" name="Tartalom helye 2"/>
          <p:cNvSpPr>
            <a:spLocks noGrp="1"/>
          </p:cNvSpPr>
          <p:nvPr>
            <p:ph idx="4294967295"/>
          </p:nvPr>
        </p:nvSpPr>
        <p:spPr>
          <a:xfrm>
            <a:off x="395536" y="1556793"/>
            <a:ext cx="8229600" cy="3096344"/>
          </a:xfrm>
        </p:spPr>
        <p:txBody>
          <a:bodyPr/>
          <a:lstStyle/>
          <a:p>
            <a:pPr algn="just" eaLnBrk="1" hangingPunct="1">
              <a:buFontTx/>
              <a:buNone/>
            </a:pPr>
            <a:r>
              <a:rPr lang="hu-HU" sz="2800" b="1" dirty="0" smtClean="0"/>
              <a:t>	</a:t>
            </a:r>
            <a:r>
              <a:rPr lang="hu-HU" sz="2400" b="1" dirty="0" smtClean="0"/>
              <a:t>A föld használatát, mind a természetes, mind pedig a jogi személy,</a:t>
            </a:r>
            <a:r>
              <a:rPr lang="hu-HU" sz="2400" dirty="0" smtClean="0"/>
              <a:t> jogi személyiséggel nem rendelkező szervezet megszerezheti (haszonbérlet, más jogcímű földhasználat). </a:t>
            </a:r>
          </a:p>
          <a:p>
            <a:pPr algn="just" eaLnBrk="1" hangingPunct="1">
              <a:buFontTx/>
              <a:buNone/>
            </a:pPr>
            <a:endParaRPr lang="hu-HU" sz="2400" b="1" dirty="0" smtClean="0"/>
          </a:p>
          <a:p>
            <a:pPr algn="just" eaLnBrk="1" hangingPunct="1"/>
            <a:r>
              <a:rPr lang="hu-HU" sz="2400" b="1" dirty="0" smtClean="0"/>
              <a:t>Szerzési jogosultsága</a:t>
            </a:r>
            <a:r>
              <a:rPr lang="hu-HU" sz="2400" i="1" dirty="0" smtClean="0"/>
              <a:t> annak a szervezetnek van, amelyik mezőgazdasági termelőnek minősül.</a:t>
            </a:r>
          </a:p>
        </p:txBody>
      </p:sp>
      <p:sp>
        <p:nvSpPr>
          <p:cNvPr id="3" name="Élőláb helye 2"/>
          <p:cNvSpPr>
            <a:spLocks noGrp="1"/>
          </p:cNvSpPr>
          <p:nvPr>
            <p:ph type="ftr" sz="quarter" idx="11"/>
          </p:nvPr>
        </p:nvSpPr>
        <p:spPr/>
        <p:txBody>
          <a:bodyPr/>
          <a:lstStyle/>
          <a:p>
            <a:pPr>
              <a:defRPr/>
            </a:pPr>
            <a:endParaRPr lang="hu-HU" dirty="0"/>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Dia számának helye 2"/>
          <p:cNvSpPr>
            <a:spLocks noGrp="1"/>
          </p:cNvSpPr>
          <p:nvPr>
            <p:ph type="sldNum" sz="quarter" idx="12"/>
          </p:nvPr>
        </p:nvSpPr>
        <p:spPr>
          <a:noFill/>
          <a:ln>
            <a:miter lim="800000"/>
            <a:headEnd/>
            <a:tailEnd/>
          </a:ln>
        </p:spPr>
        <p:txBody>
          <a:bodyPr/>
          <a:lstStyle/>
          <a:p>
            <a:fld id="{C2FE401B-8494-402F-A019-2EB63BB1274F}" type="slidenum">
              <a:rPr lang="hu-HU" smtClean="0">
                <a:solidFill>
                  <a:schemeClr val="tx1"/>
                </a:solidFill>
                <a:cs typeface="Arial" charset="0"/>
              </a:rPr>
              <a:pPr/>
              <a:t>15</a:t>
            </a:fld>
            <a:r>
              <a:rPr lang="hu-HU" dirty="0" smtClean="0">
                <a:solidFill>
                  <a:schemeClr val="tx1"/>
                </a:solidFill>
                <a:cs typeface="Arial" charset="0"/>
              </a:rPr>
              <a:t>.</a:t>
            </a:r>
          </a:p>
        </p:txBody>
      </p:sp>
      <p:sp>
        <p:nvSpPr>
          <p:cNvPr id="30721" name="Tartalom helye 2"/>
          <p:cNvSpPr>
            <a:spLocks noGrp="1"/>
          </p:cNvSpPr>
          <p:nvPr>
            <p:ph idx="4294967295"/>
          </p:nvPr>
        </p:nvSpPr>
        <p:spPr>
          <a:xfrm>
            <a:off x="395536" y="548680"/>
            <a:ext cx="8229600" cy="5256584"/>
          </a:xfrm>
        </p:spPr>
        <p:txBody>
          <a:bodyPr>
            <a:normAutofit/>
          </a:bodyPr>
          <a:lstStyle/>
          <a:p>
            <a:pPr algn="just" eaLnBrk="1" hangingPunct="1">
              <a:buFontTx/>
              <a:buNone/>
            </a:pPr>
            <a:r>
              <a:rPr lang="hu-HU" sz="2800" b="1" dirty="0" smtClean="0"/>
              <a:t>	</a:t>
            </a:r>
            <a:r>
              <a:rPr lang="hu-HU" sz="2400" b="1" dirty="0" smtClean="0"/>
              <a:t>Mezőgazdasági termelő:</a:t>
            </a:r>
            <a:r>
              <a:rPr lang="hu-HU" sz="2400" dirty="0" smtClean="0"/>
              <a:t> a Magyarországon nyilvántartásba vett belföldi, vagy tagállami székhelyű jogi személy, </a:t>
            </a:r>
          </a:p>
          <a:p>
            <a:pPr algn="just" eaLnBrk="1" hangingPunct="1"/>
            <a:r>
              <a:rPr lang="hu-HU" sz="2400" dirty="0" smtClean="0"/>
              <a:t>amelynek </a:t>
            </a:r>
            <a:r>
              <a:rPr lang="hu-HU" sz="2400" b="1" dirty="0" smtClean="0"/>
              <a:t>alaptevékenysége</a:t>
            </a:r>
            <a:r>
              <a:rPr lang="hu-HU" sz="2400" dirty="0" smtClean="0"/>
              <a:t> a mező-, erdőgazdasági, illetve mező-, erdőgazdasági és az azt kiegészítő tevékenység, </a:t>
            </a:r>
          </a:p>
          <a:p>
            <a:pPr algn="just" eaLnBrk="1" hangingPunct="1"/>
            <a:r>
              <a:rPr lang="hu-HU" sz="2400" dirty="0" smtClean="0"/>
              <a:t>éves árbevételének </a:t>
            </a:r>
            <a:r>
              <a:rPr lang="hu-HU" sz="2400" b="1" dirty="0" smtClean="0"/>
              <a:t>legalább fele </a:t>
            </a:r>
            <a:r>
              <a:rPr lang="hu-HU" sz="2400" dirty="0" smtClean="0"/>
              <a:t>ebből származik, legalább három éve folytatja ezt a tevékenységet, </a:t>
            </a:r>
          </a:p>
          <a:p>
            <a:pPr algn="just" eaLnBrk="1" hangingPunct="1"/>
            <a:r>
              <a:rPr lang="hu-HU" sz="2400" b="1" dirty="0" smtClean="0"/>
              <a:t>vezető tisztségviselője </a:t>
            </a:r>
            <a:r>
              <a:rPr lang="hu-HU" sz="2400" dirty="0" smtClean="0"/>
              <a:t>a mező-, erdőgazdasági tevékenységet, illetve a kiegészítő tevékenységet a szervezetben fennálló tagsági viszonyához kapcsolódóan gyakorolja, és meghatározott mezőgazdasági vagy erdészeti szakirányú </a:t>
            </a:r>
            <a:r>
              <a:rPr lang="hu-HU" sz="2400" b="1" dirty="0" smtClean="0"/>
              <a:t>képzettséggel</a:t>
            </a:r>
            <a:r>
              <a:rPr lang="hu-HU" sz="2400" dirty="0" smtClean="0"/>
              <a:t>, vagy a mezőgazdasági igazgatási szerv által igazolt legalább </a:t>
            </a:r>
            <a:r>
              <a:rPr lang="hu-HU" sz="2400" b="1" dirty="0" smtClean="0"/>
              <a:t>3 éves üzemi gyakorlattal</a:t>
            </a:r>
            <a:r>
              <a:rPr lang="hu-HU" sz="2400" dirty="0" smtClean="0"/>
              <a:t> rendelkezik.</a:t>
            </a:r>
          </a:p>
        </p:txBody>
      </p:sp>
      <p:sp>
        <p:nvSpPr>
          <p:cNvPr id="3" name="Élőláb helye 2"/>
          <p:cNvSpPr>
            <a:spLocks noGrp="1"/>
          </p:cNvSpPr>
          <p:nvPr>
            <p:ph type="ftr" sz="quarter" idx="11"/>
          </p:nvPr>
        </p:nvSpPr>
        <p:spPr/>
        <p:txBody>
          <a:bodyPr/>
          <a:lstStyle/>
          <a:p>
            <a:pPr>
              <a:defRPr/>
            </a:pPr>
            <a:endParaRPr lang="hu-HU" dirty="0"/>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Cím 1"/>
          <p:cNvSpPr>
            <a:spLocks noGrp="1"/>
          </p:cNvSpPr>
          <p:nvPr>
            <p:ph type="title" idx="4294967295"/>
          </p:nvPr>
        </p:nvSpPr>
        <p:spPr>
          <a:xfrm>
            <a:off x="539552" y="476672"/>
            <a:ext cx="8229600" cy="1143000"/>
          </a:xfrm>
        </p:spPr>
        <p:txBody>
          <a:bodyPr>
            <a:normAutofit fontScale="90000"/>
          </a:bodyPr>
          <a:lstStyle/>
          <a:p>
            <a:pPr eaLnBrk="1" hangingPunct="1"/>
            <a:r>
              <a:rPr lang="hu-HU" sz="3600" b="1" dirty="0" smtClean="0">
                <a:solidFill>
                  <a:srgbClr val="644132"/>
                </a:solidFill>
                <a:latin typeface="Times New Roman" pitchFamily="18" charset="0"/>
                <a:cs typeface="Times New Roman" pitchFamily="18" charset="0"/>
              </a:rPr>
              <a:t>7. Ki, illetve mely szervezet nem szerezhet földet</a:t>
            </a:r>
          </a:p>
        </p:txBody>
      </p:sp>
      <p:sp>
        <p:nvSpPr>
          <p:cNvPr id="31746" name="Tartalom helye 2"/>
          <p:cNvSpPr>
            <a:spLocks noGrp="1"/>
          </p:cNvSpPr>
          <p:nvPr>
            <p:ph idx="4294967295"/>
          </p:nvPr>
        </p:nvSpPr>
        <p:spPr>
          <a:xfrm>
            <a:off x="488828" y="1844824"/>
            <a:ext cx="8229600" cy="4464496"/>
          </a:xfrm>
        </p:spPr>
        <p:txBody>
          <a:bodyPr>
            <a:normAutofit/>
          </a:bodyPr>
          <a:lstStyle/>
          <a:p>
            <a:pPr algn="just" eaLnBrk="1" hangingPunct="1">
              <a:buFontTx/>
              <a:buNone/>
            </a:pPr>
            <a:r>
              <a:rPr lang="hu-HU" sz="2400" b="1" dirty="0" smtClean="0"/>
              <a:t>	Teljes szerzési tilalom (tulajdon és használat sem) alatt áll:</a:t>
            </a:r>
            <a:endParaRPr lang="hu-HU" sz="2400" dirty="0" smtClean="0"/>
          </a:p>
          <a:p>
            <a:pPr algn="just" eaLnBrk="1" hangingPunct="1"/>
            <a:r>
              <a:rPr lang="hu-HU" sz="2400" dirty="0" smtClean="0"/>
              <a:t>a külföldi természetes személy: a nem tagállami állampolgár, továbbá a nem magyar állampolgár, kivéve a menekültként elismert személy;</a:t>
            </a:r>
          </a:p>
          <a:p>
            <a:pPr algn="just" eaLnBrk="1" hangingPunct="1"/>
            <a:r>
              <a:rPr lang="hu-HU" sz="2400" dirty="0" smtClean="0"/>
              <a:t>a külföldi jogi személy: a nem tagállami székhelyű jogi személy, továbbá az ilyen székhelyű jogi személyiséggel nem rendelkező szervezet.</a:t>
            </a:r>
          </a:p>
        </p:txBody>
      </p:sp>
      <p:sp>
        <p:nvSpPr>
          <p:cNvPr id="31747" name="Dia számának helye 3"/>
          <p:cNvSpPr txBox="1">
            <a:spLocks noGrp="1"/>
          </p:cNvSpPr>
          <p:nvPr/>
        </p:nvSpPr>
        <p:spPr bwMode="auto">
          <a:xfrm>
            <a:off x="6553200" y="6245225"/>
            <a:ext cx="2133600" cy="476250"/>
          </a:xfrm>
          <a:prstGeom prst="rect">
            <a:avLst/>
          </a:prstGeom>
          <a:noFill/>
          <a:ln w="9525">
            <a:noFill/>
            <a:miter lim="800000"/>
            <a:headEnd/>
            <a:tailEnd/>
          </a:ln>
        </p:spPr>
        <p:txBody>
          <a:bodyPr/>
          <a:lstStyle/>
          <a:p>
            <a:pPr algn="r"/>
            <a:endParaRPr lang="hu-HU" sz="1400" dirty="0"/>
          </a:p>
        </p:txBody>
      </p:sp>
      <p:sp>
        <p:nvSpPr>
          <p:cNvPr id="31748" name="Élőláb helye 4"/>
          <p:cNvSpPr txBox="1">
            <a:spLocks noGrp="1"/>
          </p:cNvSpPr>
          <p:nvPr/>
        </p:nvSpPr>
        <p:spPr bwMode="auto">
          <a:xfrm>
            <a:off x="3124200" y="6245225"/>
            <a:ext cx="2895600" cy="476250"/>
          </a:xfrm>
          <a:prstGeom prst="rect">
            <a:avLst/>
          </a:prstGeom>
          <a:noFill/>
          <a:ln w="9525">
            <a:noFill/>
            <a:miter lim="800000"/>
            <a:headEnd/>
            <a:tailEnd/>
          </a:ln>
        </p:spPr>
        <p:txBody>
          <a:bodyPr/>
          <a:lstStyle/>
          <a:p>
            <a:pPr algn="ctr"/>
            <a:endParaRPr lang="hu-HU" sz="1400"/>
          </a:p>
        </p:txBody>
      </p:sp>
      <p:sp>
        <p:nvSpPr>
          <p:cNvPr id="6" name="Tartalom helye 2"/>
          <p:cNvSpPr txBox="1">
            <a:spLocks/>
          </p:cNvSpPr>
          <p:nvPr/>
        </p:nvSpPr>
        <p:spPr>
          <a:xfrm>
            <a:off x="457200" y="4876974"/>
            <a:ext cx="8229600" cy="1368251"/>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just"/>
            <a:r>
              <a:rPr lang="hu-HU" sz="2400" b="1" dirty="0" smtClean="0"/>
              <a:t>Részleges tilalom (csak tulajdont  nem szerezhet)</a:t>
            </a:r>
            <a:endParaRPr lang="hu-HU" sz="2400" dirty="0" smtClean="0"/>
          </a:p>
          <a:p>
            <a:pPr algn="just">
              <a:buFontTx/>
              <a:buNone/>
            </a:pPr>
            <a:r>
              <a:rPr lang="hu-HU" sz="2400" dirty="0" smtClean="0"/>
              <a:t>	a belföldi jogi személy és jogi személyiség nélküli szervezet (együtt: jogi személy) </a:t>
            </a:r>
            <a:endParaRPr lang="hu-HU" sz="2400" b="1" dirty="0"/>
          </a:p>
        </p:txBody>
      </p:sp>
      <p:sp>
        <p:nvSpPr>
          <p:cNvPr id="2" name="Dia számának helye 1"/>
          <p:cNvSpPr>
            <a:spLocks noGrp="1"/>
          </p:cNvSpPr>
          <p:nvPr>
            <p:ph type="sldNum" sz="quarter" idx="12"/>
          </p:nvPr>
        </p:nvSpPr>
        <p:spPr/>
        <p:txBody>
          <a:bodyPr/>
          <a:lstStyle/>
          <a:p>
            <a:pPr>
              <a:defRPr/>
            </a:pPr>
            <a:fld id="{C8090F18-F4B6-424B-B680-5CD87B119890}" type="slidenum">
              <a:rPr lang="hu-HU" smtClean="0">
                <a:solidFill>
                  <a:schemeClr val="tx1"/>
                </a:solidFill>
              </a:rPr>
              <a:pPr>
                <a:defRPr/>
              </a:pPr>
              <a:t>16</a:t>
            </a:fld>
            <a:r>
              <a:rPr lang="hu-HU" dirty="0" smtClean="0">
                <a:solidFill>
                  <a:schemeClr val="tx1"/>
                </a:solidFill>
              </a:rPr>
              <a:t>.</a:t>
            </a:r>
            <a:endParaRPr lang="hu-HU" dirty="0">
              <a:solidFill>
                <a:schemeClr val="tx1"/>
              </a:solidFill>
            </a:endParaRPr>
          </a:p>
        </p:txBody>
      </p:sp>
      <p:sp>
        <p:nvSpPr>
          <p:cNvPr id="4" name="Élőláb helye 3"/>
          <p:cNvSpPr>
            <a:spLocks noGrp="1"/>
          </p:cNvSpPr>
          <p:nvPr>
            <p:ph type="ftr" sz="quarter" idx="11"/>
          </p:nvPr>
        </p:nvSpPr>
        <p:spPr/>
        <p:txBody>
          <a:bodyPr/>
          <a:lstStyle/>
          <a:p>
            <a:pPr>
              <a:defRPr/>
            </a:pPr>
            <a:endParaRPr lang="hu-HU" dirty="0"/>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Dia számának helye 3"/>
          <p:cNvSpPr>
            <a:spLocks noGrp="1"/>
          </p:cNvSpPr>
          <p:nvPr>
            <p:ph type="sldNum" sz="quarter" idx="12"/>
          </p:nvPr>
        </p:nvSpPr>
        <p:spPr>
          <a:noFill/>
          <a:ln>
            <a:miter lim="800000"/>
            <a:headEnd/>
            <a:tailEnd/>
          </a:ln>
        </p:spPr>
        <p:txBody>
          <a:bodyPr/>
          <a:lstStyle/>
          <a:p>
            <a:fld id="{CE9ACE52-D9F3-4518-946B-CBF189CCAA14}" type="slidenum">
              <a:rPr lang="hu-HU" smtClean="0">
                <a:solidFill>
                  <a:schemeClr val="tx1"/>
                </a:solidFill>
                <a:cs typeface="Arial" charset="0"/>
              </a:rPr>
              <a:pPr/>
              <a:t>17</a:t>
            </a:fld>
            <a:r>
              <a:rPr lang="hu-HU" dirty="0" smtClean="0">
                <a:solidFill>
                  <a:schemeClr val="tx1"/>
                </a:solidFill>
                <a:cs typeface="Arial" charset="0"/>
              </a:rPr>
              <a:t>.</a:t>
            </a:r>
          </a:p>
        </p:txBody>
      </p:sp>
      <p:sp>
        <p:nvSpPr>
          <p:cNvPr id="33793" name="Cím 1"/>
          <p:cNvSpPr>
            <a:spLocks noGrp="1"/>
          </p:cNvSpPr>
          <p:nvPr>
            <p:ph type="title" idx="4294967295"/>
          </p:nvPr>
        </p:nvSpPr>
        <p:spPr>
          <a:xfrm>
            <a:off x="683568" y="332656"/>
            <a:ext cx="8229600" cy="1152525"/>
          </a:xfrm>
        </p:spPr>
        <p:txBody>
          <a:bodyPr>
            <a:normAutofit/>
          </a:bodyPr>
          <a:lstStyle/>
          <a:p>
            <a:pPr eaLnBrk="1" hangingPunct="1"/>
            <a:r>
              <a:rPr lang="hu-HU" sz="3600" b="1" dirty="0" smtClean="0">
                <a:solidFill>
                  <a:srgbClr val="644132"/>
                </a:solidFill>
                <a:latin typeface="Times New Roman" pitchFamily="18" charset="0"/>
                <a:cs typeface="Times New Roman" pitchFamily="18" charset="0"/>
              </a:rPr>
              <a:t>8. Kivételes szerzési lehetőségek</a:t>
            </a:r>
          </a:p>
        </p:txBody>
      </p:sp>
      <p:sp>
        <p:nvSpPr>
          <p:cNvPr id="33794" name="Tartalom helye 2"/>
          <p:cNvSpPr>
            <a:spLocks noGrp="1"/>
          </p:cNvSpPr>
          <p:nvPr>
            <p:ph idx="4294967295"/>
          </p:nvPr>
        </p:nvSpPr>
        <p:spPr>
          <a:xfrm>
            <a:off x="467544" y="1628801"/>
            <a:ext cx="8229600" cy="4320480"/>
          </a:xfrm>
        </p:spPr>
        <p:txBody>
          <a:bodyPr>
            <a:normAutofit fontScale="92500"/>
          </a:bodyPr>
          <a:lstStyle/>
          <a:p>
            <a:pPr algn="just" eaLnBrk="1" hangingPunct="1">
              <a:buFontTx/>
              <a:buNone/>
            </a:pPr>
            <a:r>
              <a:rPr lang="hu-HU" sz="2200" dirty="0" smtClean="0"/>
              <a:t>a) Földművesnek nem minősülő </a:t>
            </a:r>
            <a:r>
              <a:rPr lang="hu-HU" sz="2200" b="1" dirty="0" smtClean="0"/>
              <a:t>természetes személyek</a:t>
            </a:r>
            <a:r>
              <a:rPr lang="hu-HU" sz="2200" dirty="0" smtClean="0"/>
              <a:t> közül földtulajdont szerezhetnek:</a:t>
            </a:r>
          </a:p>
          <a:p>
            <a:pPr algn="just" eaLnBrk="1" hangingPunct="1"/>
            <a:r>
              <a:rPr lang="hu-HU" sz="2200" b="1" dirty="0" smtClean="0"/>
              <a:t>a </a:t>
            </a:r>
            <a:r>
              <a:rPr lang="hu-HU" sz="2200" b="1" i="1" dirty="0" smtClean="0"/>
              <a:t>közeli hozzátartozók</a:t>
            </a:r>
            <a:r>
              <a:rPr lang="hu-HU" sz="2200" b="1" dirty="0" smtClean="0"/>
              <a:t> akkor is, ha nem földművesek:</a:t>
            </a:r>
          </a:p>
          <a:p>
            <a:pPr algn="just" eaLnBrk="1" hangingPunct="1">
              <a:buFontTx/>
              <a:buNone/>
            </a:pPr>
            <a:r>
              <a:rPr lang="hu-HU" sz="2200" dirty="0" smtClean="0"/>
              <a:t>	Ennek indoka, hogy a családon belüli, azaz a közeli hozzátartozók közötti földmozgás a családi vagyon olyan belső átrendeződése, amelybe az államnak nem szabad beavatkozni. A törvény ezért lehetővé teszi, hogy a családtagok között ne csak halál esetén, hanem még élők között is akadálymentesen áramolhasson a föld tulajdonjoga.</a:t>
            </a:r>
          </a:p>
          <a:p>
            <a:pPr algn="just" eaLnBrk="1" hangingPunct="1"/>
            <a:r>
              <a:rPr lang="hu-HU" sz="2200" b="1" i="1" dirty="0" smtClean="0"/>
              <a:t>legfeljebb 1 ha mértékig</a:t>
            </a:r>
            <a:r>
              <a:rPr lang="hu-HU" sz="2200" b="1" dirty="0" smtClean="0"/>
              <a:t> bármely tagállami állampolgár:</a:t>
            </a:r>
          </a:p>
          <a:p>
            <a:pPr algn="just" eaLnBrk="1" hangingPunct="1">
              <a:buFontTx/>
              <a:buNone/>
            </a:pPr>
            <a:r>
              <a:rPr lang="hu-HU" sz="2200" dirty="0" smtClean="0"/>
              <a:t>	Alkotmányosan nem védhető a föld, mint termelési tényező, azaz a saját szükséglet kielégítés alapjául is szolgáló eszköz tulajdonjogának megszerzésétől a földművesnek nem minősülő személyek teljes elzárása. </a:t>
            </a:r>
          </a:p>
        </p:txBody>
      </p:sp>
      <p:sp>
        <p:nvSpPr>
          <p:cNvPr id="3" name="Élőláb helye 2"/>
          <p:cNvSpPr>
            <a:spLocks noGrp="1"/>
          </p:cNvSpPr>
          <p:nvPr>
            <p:ph type="ftr" sz="quarter" idx="11"/>
          </p:nvPr>
        </p:nvSpPr>
        <p:spPr/>
        <p:txBody>
          <a:bodyPr/>
          <a:lstStyle/>
          <a:p>
            <a:pPr>
              <a:defRPr/>
            </a:pPr>
            <a:endParaRPr lang="hu-HU" dirty="0"/>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Dia számának helye 2"/>
          <p:cNvSpPr>
            <a:spLocks noGrp="1"/>
          </p:cNvSpPr>
          <p:nvPr>
            <p:ph type="sldNum" sz="quarter" idx="12"/>
          </p:nvPr>
        </p:nvSpPr>
        <p:spPr>
          <a:noFill/>
          <a:ln>
            <a:miter lim="800000"/>
            <a:headEnd/>
            <a:tailEnd/>
          </a:ln>
        </p:spPr>
        <p:txBody>
          <a:bodyPr/>
          <a:lstStyle/>
          <a:p>
            <a:fld id="{A678E23B-1CF0-4F61-BAA2-3CD529345BDD}" type="slidenum">
              <a:rPr lang="hu-HU" smtClean="0">
                <a:solidFill>
                  <a:schemeClr val="tx1"/>
                </a:solidFill>
                <a:cs typeface="Arial" charset="0"/>
              </a:rPr>
              <a:pPr/>
              <a:t>18</a:t>
            </a:fld>
            <a:r>
              <a:rPr lang="hu-HU" dirty="0" smtClean="0">
                <a:solidFill>
                  <a:schemeClr val="tx1"/>
                </a:solidFill>
                <a:cs typeface="Arial" charset="0"/>
              </a:rPr>
              <a:t>.</a:t>
            </a:r>
          </a:p>
        </p:txBody>
      </p:sp>
      <p:sp>
        <p:nvSpPr>
          <p:cNvPr id="34817" name="Tartalom helye 2"/>
          <p:cNvSpPr>
            <a:spLocks noGrp="1"/>
          </p:cNvSpPr>
          <p:nvPr>
            <p:ph idx="4294967295"/>
          </p:nvPr>
        </p:nvSpPr>
        <p:spPr>
          <a:xfrm>
            <a:off x="395536" y="620688"/>
            <a:ext cx="8280920" cy="5112568"/>
          </a:xfrm>
        </p:spPr>
        <p:txBody>
          <a:bodyPr/>
          <a:lstStyle/>
          <a:p>
            <a:pPr algn="just" eaLnBrk="1" hangingPunct="1">
              <a:buFontTx/>
              <a:buNone/>
            </a:pPr>
            <a:r>
              <a:rPr lang="hu-HU" sz="2200" dirty="0" smtClean="0"/>
              <a:t>b) </a:t>
            </a:r>
            <a:r>
              <a:rPr lang="hu-HU" sz="2200" b="1" dirty="0" smtClean="0"/>
              <a:t>A</a:t>
            </a:r>
            <a:r>
              <a:rPr lang="hu-HU" sz="2200" dirty="0" smtClean="0"/>
              <a:t> </a:t>
            </a:r>
            <a:r>
              <a:rPr lang="hu-HU" sz="2200" b="1" dirty="0" smtClean="0"/>
              <a:t>jogi személyek közül</a:t>
            </a:r>
            <a:endParaRPr lang="hu-HU" sz="2200" dirty="0" smtClean="0"/>
          </a:p>
          <a:p>
            <a:pPr algn="just" eaLnBrk="1" hangingPunct="1">
              <a:buFontTx/>
              <a:buNone/>
            </a:pPr>
            <a:r>
              <a:rPr lang="hu-HU" sz="2200" dirty="0" err="1" smtClean="0"/>
              <a:t>ba</a:t>
            </a:r>
            <a:r>
              <a:rPr lang="hu-HU" sz="2200" dirty="0" smtClean="0"/>
              <a:t>) földtulajdont szerezhetnek</a:t>
            </a:r>
          </a:p>
          <a:p>
            <a:pPr algn="just" eaLnBrk="1" hangingPunct="1"/>
            <a:r>
              <a:rPr lang="hu-HU" sz="2200" i="1" dirty="0" smtClean="0"/>
              <a:t>magyarországi székhelyű bevett egyházi jogi személy</a:t>
            </a:r>
            <a:r>
              <a:rPr lang="hu-HU" sz="2200" dirty="0" smtClean="0"/>
              <a:t> meghatározott jogcímeken (ajándékozás, végintézkedés, tartás, gondozás, életjáradék).</a:t>
            </a:r>
          </a:p>
          <a:p>
            <a:pPr algn="just" eaLnBrk="1" hangingPunct="1"/>
            <a:r>
              <a:rPr lang="hu-HU" sz="2200" dirty="0" smtClean="0"/>
              <a:t>a </a:t>
            </a:r>
            <a:r>
              <a:rPr lang="hu-HU" sz="2200" i="1" dirty="0" smtClean="0"/>
              <a:t>Magyar Állam, a magyarországi község, város, a főváros és kerületeinek  önkormányzata</a:t>
            </a:r>
            <a:r>
              <a:rPr lang="hu-HU" sz="2200" dirty="0" smtClean="0"/>
              <a:t> közfoglalkoztatási célra.</a:t>
            </a:r>
          </a:p>
          <a:p>
            <a:pPr algn="just" eaLnBrk="1" hangingPunct="1"/>
            <a:r>
              <a:rPr lang="hu-HU" sz="2200" i="1" dirty="0" smtClean="0"/>
              <a:t>jelzálog hitelintézet</a:t>
            </a:r>
            <a:r>
              <a:rPr lang="hu-HU" sz="2200" dirty="0" smtClean="0"/>
              <a:t> átmeneti időtartamra (3 év).</a:t>
            </a:r>
          </a:p>
          <a:p>
            <a:pPr algn="just" eaLnBrk="1" hangingPunct="1">
              <a:buFontTx/>
              <a:buNone/>
            </a:pPr>
            <a:r>
              <a:rPr lang="hu-HU" sz="2200" dirty="0" err="1" smtClean="0"/>
              <a:t>bb</a:t>
            </a:r>
            <a:r>
              <a:rPr lang="hu-HU" sz="2200" dirty="0" smtClean="0"/>
              <a:t>) földhasználatot szerezhetnek</a:t>
            </a:r>
          </a:p>
          <a:p>
            <a:pPr algn="just" eaLnBrk="1" hangingPunct="1"/>
            <a:r>
              <a:rPr lang="hu-HU" sz="2200" i="1" dirty="0" smtClean="0"/>
              <a:t>magyarországi székhelyű egyházi jogi személy</a:t>
            </a:r>
            <a:r>
              <a:rPr lang="hu-HU" sz="2200" dirty="0" smtClean="0"/>
              <a:t> meghatározott célokra</a:t>
            </a:r>
          </a:p>
          <a:p>
            <a:pPr algn="just" eaLnBrk="1" hangingPunct="1"/>
            <a:r>
              <a:rPr lang="hu-HU" sz="2200" i="1" dirty="0" smtClean="0"/>
              <a:t>oktatási intézmény</a:t>
            </a:r>
            <a:r>
              <a:rPr lang="hu-HU" sz="2200" dirty="0" smtClean="0"/>
              <a:t> oktatási-, kutatási-, tudományos célra.</a:t>
            </a:r>
          </a:p>
        </p:txBody>
      </p:sp>
      <p:sp>
        <p:nvSpPr>
          <p:cNvPr id="3" name="Élőláb helye 2"/>
          <p:cNvSpPr>
            <a:spLocks noGrp="1"/>
          </p:cNvSpPr>
          <p:nvPr>
            <p:ph type="ftr" sz="quarter" idx="11"/>
          </p:nvPr>
        </p:nvSpPr>
        <p:spPr/>
        <p:txBody>
          <a:bodyPr/>
          <a:lstStyle/>
          <a:p>
            <a:pPr>
              <a:defRPr/>
            </a:pPr>
            <a:endParaRPr lang="hu-HU" dirty="0"/>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Dia számának helye 3"/>
          <p:cNvSpPr>
            <a:spLocks noGrp="1"/>
          </p:cNvSpPr>
          <p:nvPr>
            <p:ph type="sldNum" sz="quarter" idx="12"/>
          </p:nvPr>
        </p:nvSpPr>
        <p:spPr>
          <a:noFill/>
          <a:ln>
            <a:miter lim="800000"/>
            <a:headEnd/>
            <a:tailEnd/>
          </a:ln>
        </p:spPr>
        <p:txBody>
          <a:bodyPr/>
          <a:lstStyle/>
          <a:p>
            <a:fld id="{ACC1D2A1-D12A-4A47-BDEE-49B3C2F3A1D6}" type="slidenum">
              <a:rPr lang="hu-HU" smtClean="0">
                <a:solidFill>
                  <a:schemeClr val="tx1"/>
                </a:solidFill>
                <a:cs typeface="Arial" charset="0"/>
              </a:rPr>
              <a:pPr/>
              <a:t>19</a:t>
            </a:fld>
            <a:r>
              <a:rPr lang="hu-HU" dirty="0" smtClean="0">
                <a:solidFill>
                  <a:schemeClr val="tx1"/>
                </a:solidFill>
                <a:cs typeface="Arial" charset="0"/>
              </a:rPr>
              <a:t>.</a:t>
            </a:r>
          </a:p>
        </p:txBody>
      </p:sp>
      <p:sp>
        <p:nvSpPr>
          <p:cNvPr id="35841" name="Cím 1"/>
          <p:cNvSpPr>
            <a:spLocks noGrp="1"/>
          </p:cNvSpPr>
          <p:nvPr>
            <p:ph type="title" idx="4294967295"/>
          </p:nvPr>
        </p:nvSpPr>
        <p:spPr>
          <a:xfrm>
            <a:off x="467544" y="332656"/>
            <a:ext cx="8229600" cy="720725"/>
          </a:xfrm>
        </p:spPr>
        <p:txBody>
          <a:bodyPr>
            <a:normAutofit/>
          </a:bodyPr>
          <a:lstStyle/>
          <a:p>
            <a:pPr eaLnBrk="1" hangingPunct="1"/>
            <a:r>
              <a:rPr lang="hu-HU" sz="3600" b="1" dirty="0" smtClean="0">
                <a:solidFill>
                  <a:srgbClr val="644132"/>
                </a:solidFill>
                <a:latin typeface="Times New Roman" pitchFamily="18" charset="0"/>
                <a:cs typeface="Times New Roman" pitchFamily="18" charset="0"/>
              </a:rPr>
              <a:t>9. Mennyi föld szerezhető?</a:t>
            </a:r>
          </a:p>
        </p:txBody>
      </p:sp>
      <p:sp>
        <p:nvSpPr>
          <p:cNvPr id="35842" name="Tartalom helye 2"/>
          <p:cNvSpPr>
            <a:spLocks noGrp="1"/>
          </p:cNvSpPr>
          <p:nvPr>
            <p:ph idx="4294967295"/>
          </p:nvPr>
        </p:nvSpPr>
        <p:spPr>
          <a:xfrm>
            <a:off x="539552" y="1268760"/>
            <a:ext cx="8229600" cy="4968552"/>
          </a:xfrm>
        </p:spPr>
        <p:txBody>
          <a:bodyPr>
            <a:normAutofit/>
          </a:bodyPr>
          <a:lstStyle/>
          <a:p>
            <a:pPr marL="0" indent="0">
              <a:buFontTx/>
              <a:buNone/>
            </a:pPr>
            <a:r>
              <a:rPr lang="hu-HU" sz="2000" b="1" dirty="0" smtClean="0"/>
              <a:t>Tulajdon-, és földhasználati jog</a:t>
            </a:r>
          </a:p>
          <a:p>
            <a:pPr marL="0" indent="0">
              <a:buFontTx/>
              <a:buNone/>
            </a:pPr>
            <a:r>
              <a:rPr lang="hu-HU" sz="2000" dirty="0" smtClean="0"/>
              <a:t>Természetes személyek 1 ha termőföldet vásárolhatnak.</a:t>
            </a:r>
          </a:p>
          <a:p>
            <a:pPr marL="0" indent="0">
              <a:buFontTx/>
              <a:buNone/>
            </a:pPr>
            <a:endParaRPr lang="hu-HU" sz="2000" dirty="0" smtClean="0"/>
          </a:p>
          <a:p>
            <a:pPr marL="0" indent="0">
              <a:buFontTx/>
              <a:buNone/>
            </a:pPr>
            <a:r>
              <a:rPr lang="hu-HU" sz="2000" b="1" u="sng" dirty="0" smtClean="0"/>
              <a:t>a) Természetes személy</a:t>
            </a:r>
          </a:p>
          <a:p>
            <a:pPr marL="0" indent="0">
              <a:buFontTx/>
              <a:buNone/>
            </a:pPr>
            <a:r>
              <a:rPr lang="hu-HU" sz="2000" dirty="0" smtClean="0"/>
              <a:t>1200 ha földterültet birtokát (tulajdonát + használatát) szerezheti meg, amelyből 300 ha lehet a tulajdonában</a:t>
            </a:r>
          </a:p>
          <a:p>
            <a:pPr marL="0" indent="0">
              <a:buFontTx/>
              <a:buNone/>
            </a:pPr>
            <a:r>
              <a:rPr lang="hu-HU" sz="2000" b="1" u="sng" dirty="0" smtClean="0"/>
              <a:t>b) Jogi személy</a:t>
            </a:r>
          </a:p>
          <a:p>
            <a:pPr marL="0" indent="0">
              <a:buFontTx/>
              <a:buNone/>
            </a:pPr>
            <a:r>
              <a:rPr lang="hu-HU" sz="2000" dirty="0" smtClean="0"/>
              <a:t>1200 ha földterület használati jogát szerezheti meg</a:t>
            </a:r>
          </a:p>
          <a:p>
            <a:pPr marL="0" indent="0">
              <a:buFontTx/>
              <a:buNone/>
            </a:pPr>
            <a:r>
              <a:rPr lang="hu-HU" sz="2000" dirty="0" smtClean="0"/>
              <a:t>1800 </a:t>
            </a:r>
            <a:r>
              <a:rPr lang="hu-HU" sz="2000" dirty="0" err="1" smtClean="0"/>
              <a:t>ha-ig</a:t>
            </a:r>
            <a:r>
              <a:rPr lang="hu-HU" sz="2000" dirty="0" smtClean="0"/>
              <a:t> lehetőség van a birtokmaximum túllépésére:</a:t>
            </a:r>
          </a:p>
          <a:p>
            <a:pPr marL="400050" lvl="1" indent="0">
              <a:buFontTx/>
              <a:buNone/>
            </a:pPr>
            <a:r>
              <a:rPr lang="hu-HU" sz="2000" dirty="0" smtClean="0"/>
              <a:t>- Állattartás esetén (2 ha/ÁE),</a:t>
            </a:r>
          </a:p>
          <a:p>
            <a:pPr marL="400050" lvl="1" indent="0">
              <a:buFontTx/>
              <a:buNone/>
            </a:pPr>
            <a:r>
              <a:rPr lang="hu-HU" sz="2000" dirty="0" smtClean="0"/>
              <a:t>- Vetőmag előállításra kijelölt területtel (ha a szántóterülete min. 10%-án vetőmagot állít elő),</a:t>
            </a:r>
          </a:p>
          <a:p>
            <a:pPr marL="400050" lvl="1" indent="0">
              <a:buFontTx/>
              <a:buNone/>
            </a:pPr>
            <a:r>
              <a:rPr lang="hu-HU" sz="2000" dirty="0" smtClean="0"/>
              <a:t>- Tagtól bérelt területtel</a:t>
            </a:r>
          </a:p>
          <a:p>
            <a:pPr marL="0" indent="0" algn="just" eaLnBrk="1" hangingPunct="1"/>
            <a:endParaRPr lang="hu-HU" sz="2200" dirty="0" smtClean="0"/>
          </a:p>
        </p:txBody>
      </p:sp>
      <p:sp>
        <p:nvSpPr>
          <p:cNvPr id="3" name="Élőláb helye 2"/>
          <p:cNvSpPr>
            <a:spLocks noGrp="1"/>
          </p:cNvSpPr>
          <p:nvPr>
            <p:ph type="ftr" sz="quarter" idx="11"/>
          </p:nvPr>
        </p:nvSpPr>
        <p:spPr/>
        <p:txBody>
          <a:bodyPr/>
          <a:lstStyle/>
          <a:p>
            <a:pPr>
              <a:defRPr/>
            </a:pPr>
            <a:endParaRPr lang="hu-HU" dirty="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Dia számának helye 3"/>
          <p:cNvSpPr>
            <a:spLocks noGrp="1"/>
          </p:cNvSpPr>
          <p:nvPr>
            <p:ph type="sldNum" sz="quarter" idx="12"/>
          </p:nvPr>
        </p:nvSpPr>
        <p:spPr>
          <a:noFill/>
          <a:ln>
            <a:miter lim="800000"/>
            <a:headEnd/>
            <a:tailEnd/>
          </a:ln>
        </p:spPr>
        <p:txBody>
          <a:bodyPr/>
          <a:lstStyle/>
          <a:p>
            <a:r>
              <a:rPr lang="hu-HU" dirty="0" smtClean="0">
                <a:solidFill>
                  <a:schemeClr val="tx1"/>
                </a:solidFill>
                <a:cs typeface="Arial" charset="0"/>
              </a:rPr>
              <a:t>2.</a:t>
            </a:r>
            <a:fld id="{2022899F-CC34-4408-9520-362ABD4AE663}" type="slidenum">
              <a:rPr lang="hu-HU" smtClean="0">
                <a:cs typeface="Arial" charset="0"/>
              </a:rPr>
              <a:pPr/>
              <a:t>2</a:t>
            </a:fld>
            <a:endParaRPr lang="hu-HU" dirty="0" smtClean="0">
              <a:cs typeface="Arial" charset="0"/>
            </a:endParaRPr>
          </a:p>
        </p:txBody>
      </p:sp>
      <p:sp>
        <p:nvSpPr>
          <p:cNvPr id="16385" name="Cím 1"/>
          <p:cNvSpPr>
            <a:spLocks noGrp="1"/>
          </p:cNvSpPr>
          <p:nvPr>
            <p:ph type="title" idx="4294967295"/>
          </p:nvPr>
        </p:nvSpPr>
        <p:spPr>
          <a:xfrm>
            <a:off x="395536" y="332656"/>
            <a:ext cx="8229600" cy="1143000"/>
          </a:xfrm>
        </p:spPr>
        <p:txBody>
          <a:bodyPr>
            <a:normAutofit/>
          </a:bodyPr>
          <a:lstStyle/>
          <a:p>
            <a:pPr eaLnBrk="1" hangingPunct="1"/>
            <a:r>
              <a:rPr lang="hu-HU" sz="3600" b="1" dirty="0" smtClean="0">
                <a:solidFill>
                  <a:srgbClr val="644132"/>
                </a:solidFill>
                <a:latin typeface="Times New Roman" pitchFamily="18" charset="0"/>
                <a:cs typeface="Times New Roman" pitchFamily="18" charset="0"/>
              </a:rPr>
              <a:t>1. A termőföld, mint természeti erőforrás</a:t>
            </a:r>
          </a:p>
        </p:txBody>
      </p:sp>
      <p:sp>
        <p:nvSpPr>
          <p:cNvPr id="3075" name="Tartalom helye 2"/>
          <p:cNvSpPr>
            <a:spLocks noGrp="1"/>
          </p:cNvSpPr>
          <p:nvPr>
            <p:ph idx="4294967295"/>
          </p:nvPr>
        </p:nvSpPr>
        <p:spPr>
          <a:xfrm>
            <a:off x="323528" y="1628800"/>
            <a:ext cx="8229600" cy="4321175"/>
          </a:xfrm>
        </p:spPr>
        <p:txBody>
          <a:bodyPr>
            <a:normAutofit/>
          </a:bodyPr>
          <a:lstStyle/>
          <a:p>
            <a:pPr algn="just">
              <a:defRPr/>
            </a:pPr>
            <a:r>
              <a:rPr lang="hu-HU" sz="2200" dirty="0" smtClean="0"/>
              <a:t>Szakértői vélemények szerint Magyarországon a </a:t>
            </a:r>
            <a:r>
              <a:rPr lang="hu-HU" sz="2200" b="1" dirty="0" smtClean="0"/>
              <a:t>természeti erőforrások </a:t>
            </a:r>
            <a:r>
              <a:rPr lang="hu-HU" sz="2200" dirty="0" smtClean="0"/>
              <a:t>– amelyek közé a </a:t>
            </a:r>
            <a:r>
              <a:rPr lang="hu-HU" sz="2200" i="1" dirty="0" smtClean="0"/>
              <a:t>termőföldet</a:t>
            </a:r>
            <a:r>
              <a:rPr lang="hu-HU" sz="2200" dirty="0" smtClean="0"/>
              <a:t>, az </a:t>
            </a:r>
            <a:r>
              <a:rPr lang="hu-HU" sz="2200" i="1" dirty="0" smtClean="0"/>
              <a:t>erdőt</a:t>
            </a:r>
            <a:r>
              <a:rPr lang="hu-HU" sz="2200" dirty="0" smtClean="0"/>
              <a:t> és a </a:t>
            </a:r>
            <a:r>
              <a:rPr lang="hu-HU" sz="2200" i="1" dirty="0" smtClean="0"/>
              <a:t>bányakincseket</a:t>
            </a:r>
            <a:r>
              <a:rPr lang="hu-HU" sz="2200" dirty="0" smtClean="0"/>
              <a:t> soroljuk - a </a:t>
            </a:r>
            <a:r>
              <a:rPr lang="hu-HU" sz="2200" b="1" dirty="0" smtClean="0"/>
              <a:t>nemzeti vagyonnak a 35%-át </a:t>
            </a:r>
            <a:r>
              <a:rPr lang="hu-HU" sz="2200" dirty="0" smtClean="0"/>
              <a:t>képezik. Ezen belül a </a:t>
            </a:r>
            <a:r>
              <a:rPr lang="hu-HU" sz="2200" i="1" dirty="0" smtClean="0"/>
              <a:t>termőföld</a:t>
            </a:r>
            <a:r>
              <a:rPr lang="hu-HU" sz="2200" dirty="0" smtClean="0"/>
              <a:t> és az </a:t>
            </a:r>
            <a:r>
              <a:rPr lang="hu-HU" sz="2200" i="1" dirty="0" smtClean="0"/>
              <a:t>erdő</a:t>
            </a:r>
            <a:r>
              <a:rPr lang="hu-HU" sz="2200" dirty="0" smtClean="0"/>
              <a:t> 75%-os részarányt képvisel, tehát az összes </a:t>
            </a:r>
            <a:r>
              <a:rPr lang="hu-HU" sz="2200" b="1" dirty="0" smtClean="0"/>
              <a:t>nemzeti vagyonnak </a:t>
            </a:r>
            <a:r>
              <a:rPr lang="hu-HU" sz="2200" dirty="0" smtClean="0"/>
              <a:t>mintegy a </a:t>
            </a:r>
            <a:r>
              <a:rPr lang="hu-HU" sz="2200" b="1" dirty="0" smtClean="0"/>
              <a:t>26%-át</a:t>
            </a:r>
            <a:r>
              <a:rPr lang="hu-HU" sz="2200" dirty="0" smtClean="0"/>
              <a:t>. </a:t>
            </a:r>
          </a:p>
          <a:p>
            <a:pPr algn="just">
              <a:defRPr/>
            </a:pPr>
            <a:r>
              <a:rPr lang="hu-HU" sz="2200" dirty="0" smtClean="0"/>
              <a:t>A téma fontosságának közgazdasági alapon történő alátámasztásánál (közgazdasági okfejtésnél) azonban figyelembe kell venni azt a tényt, amely szerint, míg </a:t>
            </a:r>
            <a:r>
              <a:rPr lang="hu-HU" sz="2200" b="1" dirty="0" smtClean="0"/>
              <a:t>a nemzeti vagyon nagyobbik része</a:t>
            </a:r>
            <a:r>
              <a:rPr lang="hu-HU" sz="2200" dirty="0" smtClean="0"/>
              <a:t> (például az épületvagyon, és a működő tőke) </a:t>
            </a:r>
            <a:r>
              <a:rPr lang="hu-HU" sz="2200" b="1" dirty="0" smtClean="0"/>
              <a:t>bővíthető</a:t>
            </a:r>
            <a:r>
              <a:rPr lang="hu-HU" sz="2200" dirty="0" smtClean="0"/>
              <a:t>, addig ez a megállapítás nem vonatkoztatható a termőföldre.</a:t>
            </a:r>
          </a:p>
          <a:p>
            <a:pPr marL="0" indent="0" algn="just" eaLnBrk="1" hangingPunct="1">
              <a:buFontTx/>
              <a:buNone/>
              <a:defRPr/>
            </a:pPr>
            <a:endParaRPr lang="hu-HU" sz="2200" dirty="0" smtClean="0"/>
          </a:p>
        </p:txBody>
      </p:sp>
      <p:sp>
        <p:nvSpPr>
          <p:cNvPr id="3" name="Élőláb helye 2"/>
          <p:cNvSpPr>
            <a:spLocks noGrp="1"/>
          </p:cNvSpPr>
          <p:nvPr>
            <p:ph type="ftr" sz="quarter" idx="11"/>
          </p:nvPr>
        </p:nvSpPr>
        <p:spPr/>
        <p:txBody>
          <a:bodyPr/>
          <a:lstStyle/>
          <a:p>
            <a:pPr>
              <a:defRPr/>
            </a:pPr>
            <a:endParaRPr lang="hu-HU" dirty="0"/>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Dia számának helye 3"/>
          <p:cNvSpPr>
            <a:spLocks noGrp="1"/>
          </p:cNvSpPr>
          <p:nvPr>
            <p:ph type="sldNum" sz="quarter" idx="12"/>
          </p:nvPr>
        </p:nvSpPr>
        <p:spPr>
          <a:noFill/>
          <a:ln>
            <a:miter lim="800000"/>
            <a:headEnd/>
            <a:tailEnd/>
          </a:ln>
        </p:spPr>
        <p:txBody>
          <a:bodyPr/>
          <a:lstStyle/>
          <a:p>
            <a:fld id="{8B57B4F0-AD8C-4001-93A5-C5DCCCDED849}" type="slidenum">
              <a:rPr lang="hu-HU" smtClean="0">
                <a:solidFill>
                  <a:schemeClr val="tx1"/>
                </a:solidFill>
                <a:cs typeface="Arial" charset="0"/>
              </a:rPr>
              <a:pPr/>
              <a:t>20</a:t>
            </a:fld>
            <a:r>
              <a:rPr lang="hu-HU" dirty="0" smtClean="0">
                <a:solidFill>
                  <a:schemeClr val="tx1"/>
                </a:solidFill>
                <a:cs typeface="Arial" charset="0"/>
              </a:rPr>
              <a:t>.</a:t>
            </a:r>
          </a:p>
        </p:txBody>
      </p:sp>
      <p:sp>
        <p:nvSpPr>
          <p:cNvPr id="36865" name="Tartalom helye 2"/>
          <p:cNvSpPr>
            <a:spLocks noGrp="1"/>
          </p:cNvSpPr>
          <p:nvPr>
            <p:ph idx="4294967295"/>
          </p:nvPr>
        </p:nvSpPr>
        <p:spPr>
          <a:xfrm>
            <a:off x="251520" y="980728"/>
            <a:ext cx="8447088" cy="4392488"/>
          </a:xfrm>
        </p:spPr>
        <p:txBody>
          <a:bodyPr>
            <a:noAutofit/>
          </a:bodyPr>
          <a:lstStyle/>
          <a:p>
            <a:pPr marL="0" indent="0" algn="just">
              <a:buFontTx/>
              <a:buNone/>
            </a:pPr>
            <a:r>
              <a:rPr lang="hu-HU" sz="2000" dirty="0" smtClean="0"/>
              <a:t>A</a:t>
            </a:r>
            <a:r>
              <a:rPr lang="hu-HU" sz="2000" i="1" dirty="0" smtClean="0"/>
              <a:t> birtokmaximumra </a:t>
            </a:r>
            <a:r>
              <a:rPr lang="hu-HU" sz="2000" dirty="0" smtClean="0"/>
              <a:t>vonatkozó szabály szerint a földműves és mezőgazdasági termelőszervezet föld birtokát főszabályként legfeljebb 1200 hektár mértékig szerezheti meg. Ebbe bele kell számítani a már birtokában lévő föld területnagyságát is, vagyis mindazt, ami a tulajdonában, haszonélvezetében, vagy érvényes jogcímen a használatában áll. </a:t>
            </a:r>
          </a:p>
          <a:p>
            <a:pPr marL="0" indent="0" algn="just">
              <a:buFontTx/>
              <a:buNone/>
            </a:pPr>
            <a:endParaRPr lang="hu-HU" sz="2000" dirty="0" smtClean="0"/>
          </a:p>
          <a:p>
            <a:pPr marL="0" indent="0" algn="just">
              <a:buFontTx/>
              <a:buNone/>
            </a:pPr>
            <a:r>
              <a:rPr lang="hu-HU" sz="2000" dirty="0" smtClean="0"/>
              <a:t>A </a:t>
            </a:r>
            <a:r>
              <a:rPr lang="hu-HU" sz="2000" i="1" dirty="0" smtClean="0"/>
              <a:t>kedvezményes birtokmaximumra </a:t>
            </a:r>
            <a:r>
              <a:rPr lang="hu-HU" sz="2000" dirty="0" smtClean="0"/>
              <a:t>vonatkozó szabály szerint állattartó telep üzemeltetője, a szántóföldi és kertészeti növényfajok vetőmagjának előállítója esetében a birtokmaximum mértéke 1800 hektár területnagyság lehet. </a:t>
            </a:r>
          </a:p>
          <a:p>
            <a:pPr marL="0" indent="0" algn="just">
              <a:buFontTx/>
              <a:buNone/>
            </a:pPr>
            <a:endParaRPr lang="hu-HU" sz="2000" dirty="0"/>
          </a:p>
          <a:p>
            <a:pPr marL="0" indent="0" algn="just">
              <a:buNone/>
            </a:pPr>
            <a:r>
              <a:rPr lang="hu-HU" sz="2000" dirty="0"/>
              <a:t>A különválással, kiválással létrejött mezőgazdasági termelőszervezet esetében – a létrejöttétől számított 5 évig – a megengedett birtokméretbe a jogelőd birtokában lévő összes föld területnagyságát be kell számítani.</a:t>
            </a:r>
          </a:p>
          <a:p>
            <a:pPr marL="0" indent="0" algn="just">
              <a:buFontTx/>
              <a:buNone/>
            </a:pPr>
            <a:endParaRPr lang="hu-HU" sz="2400" dirty="0" smtClean="0"/>
          </a:p>
        </p:txBody>
      </p:sp>
      <p:sp>
        <p:nvSpPr>
          <p:cNvPr id="3" name="Élőláb helye 2"/>
          <p:cNvSpPr>
            <a:spLocks noGrp="1"/>
          </p:cNvSpPr>
          <p:nvPr>
            <p:ph type="ftr" sz="quarter" idx="11"/>
          </p:nvPr>
        </p:nvSpPr>
        <p:spPr/>
        <p:txBody>
          <a:bodyPr/>
          <a:lstStyle/>
          <a:p>
            <a:pPr>
              <a:defRPr/>
            </a:pPr>
            <a:endParaRPr lang="hu-HU" dirty="0"/>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Dia számának helye 2"/>
          <p:cNvSpPr>
            <a:spLocks noGrp="1"/>
          </p:cNvSpPr>
          <p:nvPr>
            <p:ph type="sldNum" sz="quarter" idx="12"/>
          </p:nvPr>
        </p:nvSpPr>
        <p:spPr>
          <a:noFill/>
          <a:ln>
            <a:miter lim="800000"/>
            <a:headEnd/>
            <a:tailEnd/>
          </a:ln>
        </p:spPr>
        <p:txBody>
          <a:bodyPr/>
          <a:lstStyle/>
          <a:p>
            <a:fld id="{AE6D5A4F-188B-4A02-AE6F-8EE9EA360A86}" type="slidenum">
              <a:rPr lang="hu-HU" smtClean="0">
                <a:solidFill>
                  <a:schemeClr val="tx1"/>
                </a:solidFill>
                <a:cs typeface="Arial" charset="0"/>
              </a:rPr>
              <a:pPr/>
              <a:t>21</a:t>
            </a:fld>
            <a:r>
              <a:rPr lang="hu-HU" dirty="0" smtClean="0">
                <a:solidFill>
                  <a:schemeClr val="tx1"/>
                </a:solidFill>
                <a:cs typeface="Arial" charset="0"/>
              </a:rPr>
              <a:t>.</a:t>
            </a:r>
          </a:p>
        </p:txBody>
      </p:sp>
      <p:sp>
        <p:nvSpPr>
          <p:cNvPr id="37889" name="Tartalom helye 2"/>
          <p:cNvSpPr>
            <a:spLocks noGrp="1"/>
          </p:cNvSpPr>
          <p:nvPr>
            <p:ph idx="4294967295"/>
          </p:nvPr>
        </p:nvSpPr>
        <p:spPr>
          <a:xfrm>
            <a:off x="323528" y="548680"/>
            <a:ext cx="8229600" cy="5605462"/>
          </a:xfrm>
        </p:spPr>
        <p:txBody>
          <a:bodyPr>
            <a:noAutofit/>
          </a:bodyPr>
          <a:lstStyle/>
          <a:p>
            <a:pPr algn="just"/>
            <a:r>
              <a:rPr lang="hu-HU" sz="1900" dirty="0" smtClean="0"/>
              <a:t>Az állattartó telep üzemeltetőjét a kedvezményes birtokmaximum akkor illeti meg, ha – a szerződés megkötését vagy az elővásárlásra, illetve előhaszonbérletre vonatkozó elfogadó jognyilatkozatának megtételét megelőző évben vagy a megelőző 3 év átlagában – a már birtokában lévő földön az évenkénti átlagos állatsűrűség hektáronként elérte a fél, de legalább a 600 állategységet. Az állattartáshoz szükséges takarmány-előállítás céljából az 1200 hektár mértékű birtokmaximumot meghaladó föld megszerzéséhez hektáronként legalább fél állategység átlagos állatsűrűséggel kell rendelkezni. Az átlagos állatsűrűséget az élelmiszerlánc-felügyeleti szerv állapítja meg, és annak igazolására az állattartó telep üzemeltetőjének kérelmére hatósági bizonyítványt állít ki.</a:t>
            </a:r>
          </a:p>
          <a:p>
            <a:pPr algn="just"/>
            <a:r>
              <a:rPr lang="hu-HU" sz="1900" dirty="0" smtClean="0"/>
              <a:t>A szántóföldi és kertészeti növényfajok vetőmagjának előállítóját a kedvezményes birtokmaximum akkor illeti meg, ha a szerződés megkötését vagy az elővásárlásra, illetve előhaszonbérletre vonatkozó elfogadó jognyilatkozatának megtételét megelőző 3 év átlagában a már birtokában lévő szántó művelési ágú föld egytizede, de legalább 120 ha vetőmag vagy szaporító anyag előállításának helyéül szolgált. Az átlagos területnagyságot a növénytermesztési hatóság állapítja meg, és annak igazolására a vetőmagelőállító kérelmére hatósági bizonyítványt állít ki.</a:t>
            </a:r>
          </a:p>
        </p:txBody>
      </p:sp>
      <p:sp>
        <p:nvSpPr>
          <p:cNvPr id="3" name="Élőláb helye 2"/>
          <p:cNvSpPr>
            <a:spLocks noGrp="1"/>
          </p:cNvSpPr>
          <p:nvPr>
            <p:ph type="ftr" sz="quarter" idx="11"/>
          </p:nvPr>
        </p:nvSpPr>
        <p:spPr/>
        <p:txBody>
          <a:bodyPr/>
          <a:lstStyle/>
          <a:p>
            <a:pPr>
              <a:defRPr/>
            </a:pPr>
            <a:endParaRPr lang="hu-HU" dirty="0"/>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Dia számának helye 3"/>
          <p:cNvSpPr>
            <a:spLocks noGrp="1"/>
          </p:cNvSpPr>
          <p:nvPr>
            <p:ph type="sldNum" sz="quarter" idx="12"/>
          </p:nvPr>
        </p:nvSpPr>
        <p:spPr>
          <a:noFill/>
          <a:ln>
            <a:miter lim="800000"/>
            <a:headEnd/>
            <a:tailEnd/>
          </a:ln>
        </p:spPr>
        <p:txBody>
          <a:bodyPr/>
          <a:lstStyle/>
          <a:p>
            <a:fld id="{033F822D-0299-4257-9D36-60D12A189072}" type="slidenum">
              <a:rPr lang="hu-HU" smtClean="0">
                <a:solidFill>
                  <a:schemeClr val="tx1"/>
                </a:solidFill>
                <a:cs typeface="Arial" charset="0"/>
              </a:rPr>
              <a:pPr/>
              <a:t>22</a:t>
            </a:fld>
            <a:r>
              <a:rPr lang="hu-HU" dirty="0" smtClean="0">
                <a:solidFill>
                  <a:schemeClr val="tx1"/>
                </a:solidFill>
                <a:cs typeface="Arial" charset="0"/>
              </a:rPr>
              <a:t>.</a:t>
            </a:r>
          </a:p>
        </p:txBody>
      </p:sp>
      <p:sp>
        <p:nvSpPr>
          <p:cNvPr id="38913" name="Cím 1"/>
          <p:cNvSpPr>
            <a:spLocks noGrp="1"/>
          </p:cNvSpPr>
          <p:nvPr>
            <p:ph type="title" idx="4294967295"/>
          </p:nvPr>
        </p:nvSpPr>
        <p:spPr>
          <a:xfrm>
            <a:off x="467544" y="476672"/>
            <a:ext cx="8229600" cy="1080120"/>
          </a:xfrm>
        </p:spPr>
        <p:txBody>
          <a:bodyPr>
            <a:normAutofit fontScale="90000"/>
          </a:bodyPr>
          <a:lstStyle/>
          <a:p>
            <a:pPr eaLnBrk="1" hangingPunct="1"/>
            <a:r>
              <a:rPr lang="hu-HU" sz="3600" b="1" dirty="0" smtClean="0">
                <a:solidFill>
                  <a:srgbClr val="644132"/>
                </a:solidFill>
                <a:latin typeface="Times New Roman" pitchFamily="18" charset="0"/>
                <a:cs typeface="Times New Roman" pitchFamily="18" charset="0"/>
              </a:rPr>
              <a:t>10. Az adás-vételi szerződések nyilvánosságra hozatala és engedélyeztetési kötelezettség</a:t>
            </a:r>
          </a:p>
        </p:txBody>
      </p:sp>
      <p:sp>
        <p:nvSpPr>
          <p:cNvPr id="38914" name="Tartalom helye 2"/>
          <p:cNvSpPr>
            <a:spLocks noGrp="1"/>
          </p:cNvSpPr>
          <p:nvPr>
            <p:ph idx="4294967295"/>
          </p:nvPr>
        </p:nvSpPr>
        <p:spPr>
          <a:xfrm>
            <a:off x="611560" y="1844824"/>
            <a:ext cx="8229600" cy="4464496"/>
          </a:xfrm>
        </p:spPr>
        <p:txBody>
          <a:bodyPr>
            <a:normAutofit/>
          </a:bodyPr>
          <a:lstStyle/>
          <a:p>
            <a:pPr algn="just" eaLnBrk="1" hangingPunct="1"/>
            <a:r>
              <a:rPr lang="hu-HU" sz="2000" b="1" dirty="0" smtClean="0"/>
              <a:t>A tulajdonjog átruházásáról szóló szerződést a mezőgazdasági igazgatási szerv hagyja jóvá.</a:t>
            </a:r>
          </a:p>
          <a:p>
            <a:pPr algn="just" eaLnBrk="1" hangingPunct="1"/>
            <a:r>
              <a:rPr lang="hu-HU" sz="2000" b="1" dirty="0" smtClean="0"/>
              <a:t>Nem kell engedély:</a:t>
            </a:r>
          </a:p>
          <a:p>
            <a:pPr algn="just">
              <a:buFontTx/>
              <a:buNone/>
            </a:pPr>
            <a:r>
              <a:rPr lang="hu-HU" sz="1800" i="1" dirty="0" smtClean="0"/>
              <a:t>a)</a:t>
            </a:r>
            <a:r>
              <a:rPr lang="hu-HU" sz="1800" dirty="0" smtClean="0"/>
              <a:t> az állam tulajdonszerzéséhez,</a:t>
            </a:r>
            <a:endParaRPr lang="hu-HU" sz="1800" i="1" dirty="0" smtClean="0"/>
          </a:p>
          <a:p>
            <a:pPr algn="just">
              <a:buFontTx/>
              <a:buNone/>
            </a:pPr>
            <a:r>
              <a:rPr lang="hu-HU" sz="1800" i="1" dirty="0" smtClean="0"/>
              <a:t>b)</a:t>
            </a:r>
            <a:r>
              <a:rPr lang="hu-HU" sz="1800" dirty="0" smtClean="0"/>
              <a:t> az állam, illetve az önkormányzat tulajdonában álló föld elidegenítéséhez,</a:t>
            </a:r>
            <a:endParaRPr lang="hu-HU" sz="1800" i="1" dirty="0" smtClean="0"/>
          </a:p>
          <a:p>
            <a:pPr algn="just">
              <a:buFontTx/>
              <a:buNone/>
            </a:pPr>
            <a:r>
              <a:rPr lang="hu-HU" sz="1800" i="1" dirty="0" smtClean="0"/>
              <a:t>c) </a:t>
            </a:r>
            <a:r>
              <a:rPr lang="hu-HU" sz="1800" dirty="0" smtClean="0"/>
              <a:t>a föld tulajdonjogának ajándékozás jogcímén történő átruházásához,</a:t>
            </a:r>
            <a:endParaRPr lang="hu-HU" sz="1800" i="1" dirty="0" smtClean="0"/>
          </a:p>
          <a:p>
            <a:pPr algn="just">
              <a:buFontTx/>
              <a:buNone/>
            </a:pPr>
            <a:r>
              <a:rPr lang="hu-HU" sz="1800" i="1" dirty="0" smtClean="0"/>
              <a:t>d)</a:t>
            </a:r>
            <a:r>
              <a:rPr lang="hu-HU" sz="1800" dirty="0" smtClean="0"/>
              <a:t> a közeli hozzátartozók közötti tulajdonjog átruházásához,</a:t>
            </a:r>
            <a:endParaRPr lang="hu-HU" sz="1800" i="1" dirty="0" smtClean="0"/>
          </a:p>
          <a:p>
            <a:pPr algn="just">
              <a:buFontTx/>
              <a:buNone/>
            </a:pPr>
            <a:r>
              <a:rPr lang="hu-HU" sz="1800" i="1" dirty="0" smtClean="0"/>
              <a:t>e) </a:t>
            </a:r>
            <a:r>
              <a:rPr lang="hu-HU" sz="1800" dirty="0" smtClean="0"/>
              <a:t>a tulajdonostársak közötti tulajdonjog átruházáshoz, ha ezzel a közös tulajdon megszűntetésére kerül sor,</a:t>
            </a:r>
            <a:endParaRPr lang="hu-HU" sz="1800" i="1" dirty="0" smtClean="0"/>
          </a:p>
          <a:p>
            <a:pPr algn="just">
              <a:buFontTx/>
              <a:buNone/>
            </a:pPr>
            <a:r>
              <a:rPr lang="hu-HU" sz="1800" i="1" dirty="0" smtClean="0"/>
              <a:t>f)</a:t>
            </a:r>
            <a:r>
              <a:rPr lang="hu-HU" sz="1800" dirty="0" smtClean="0"/>
              <a:t> mezőgazdasági termelők gazdaságátadási támogatása feltételeként megvalósuló adás-vételhez,</a:t>
            </a:r>
            <a:endParaRPr lang="hu-HU" sz="1800" i="1" dirty="0" smtClean="0"/>
          </a:p>
          <a:p>
            <a:pPr algn="just">
              <a:buFontTx/>
              <a:buNone/>
            </a:pPr>
            <a:r>
              <a:rPr lang="hu-HU" sz="1800" i="1" dirty="0" smtClean="0"/>
              <a:t>g)</a:t>
            </a:r>
            <a:r>
              <a:rPr lang="hu-HU" sz="1800" dirty="0" smtClean="0"/>
              <a:t> a telekalakítási engedélyezési eljárás keretében történő tulajdonszerzéshez,</a:t>
            </a:r>
            <a:endParaRPr lang="hu-HU" sz="1800" i="1" dirty="0" smtClean="0"/>
          </a:p>
          <a:p>
            <a:pPr algn="just">
              <a:buFontTx/>
              <a:buNone/>
            </a:pPr>
            <a:r>
              <a:rPr lang="hu-HU" sz="1800" i="1" dirty="0" smtClean="0"/>
              <a:t>h) </a:t>
            </a:r>
            <a:r>
              <a:rPr lang="hu-HU" sz="1800" dirty="0" smtClean="0"/>
              <a:t>bevett egyház, önkormányzat, jelzálogbank tulajdonszerzéshez.</a:t>
            </a:r>
          </a:p>
        </p:txBody>
      </p:sp>
      <p:sp>
        <p:nvSpPr>
          <p:cNvPr id="3" name="Élőláb helye 2"/>
          <p:cNvSpPr>
            <a:spLocks noGrp="1"/>
          </p:cNvSpPr>
          <p:nvPr>
            <p:ph type="ftr" sz="quarter" idx="11"/>
          </p:nvPr>
        </p:nvSpPr>
        <p:spPr/>
        <p:txBody>
          <a:bodyPr/>
          <a:lstStyle/>
          <a:p>
            <a:pPr>
              <a:defRPr/>
            </a:pPr>
            <a:endParaRPr lang="hu-HU" dirty="0"/>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3"/>
          <p:cNvSpPr>
            <a:spLocks noGrp="1" noChangeArrowheads="1"/>
          </p:cNvSpPr>
          <p:nvPr>
            <p:ph idx="1"/>
          </p:nvPr>
        </p:nvSpPr>
        <p:spPr>
          <a:xfrm>
            <a:off x="467544" y="1196753"/>
            <a:ext cx="8219256" cy="3672408"/>
          </a:xfrm>
        </p:spPr>
        <p:txBody>
          <a:bodyPr>
            <a:normAutofit/>
          </a:bodyPr>
          <a:lstStyle/>
          <a:p>
            <a:pPr algn="just">
              <a:buFontTx/>
              <a:buNone/>
            </a:pPr>
            <a:r>
              <a:rPr lang="hu-HU" sz="2800" dirty="0" smtClean="0"/>
              <a:t>	A föld tulajdonjogának átruházására vagy a föld tulajdonjogát érintő más jogügylet írásba foglalására csak olyan papír alapú okmányon kerülhet sor, amely meghatározott </a:t>
            </a:r>
            <a:r>
              <a:rPr lang="hu-HU" sz="2800" b="1" dirty="0" smtClean="0"/>
              <a:t>biztonsági kellékekkel</a:t>
            </a:r>
            <a:r>
              <a:rPr lang="hu-HU" sz="2800" dirty="0" smtClean="0"/>
              <a:t> rendelkezik.</a:t>
            </a:r>
          </a:p>
          <a:p>
            <a:pPr algn="just">
              <a:buFontTx/>
              <a:buNone/>
            </a:pPr>
            <a:endParaRPr lang="hu-HU" sz="2800" dirty="0" smtClean="0"/>
          </a:p>
          <a:p>
            <a:pPr algn="just">
              <a:buFontTx/>
              <a:buNone/>
            </a:pPr>
            <a:r>
              <a:rPr lang="hu-HU" sz="2800" dirty="0" smtClean="0"/>
              <a:t>	A rendelkezés célja a korábban dátum nélkül kötött zsebszerződések hatályosulásának megakadályozása.</a:t>
            </a:r>
          </a:p>
        </p:txBody>
      </p:sp>
      <p:sp>
        <p:nvSpPr>
          <p:cNvPr id="39939" name="Dia számának helye 3"/>
          <p:cNvSpPr txBox="1">
            <a:spLocks noGrp="1"/>
          </p:cNvSpPr>
          <p:nvPr/>
        </p:nvSpPr>
        <p:spPr bwMode="auto">
          <a:xfrm>
            <a:off x="6553200" y="6245225"/>
            <a:ext cx="2133600" cy="476250"/>
          </a:xfrm>
          <a:prstGeom prst="rect">
            <a:avLst/>
          </a:prstGeom>
          <a:noFill/>
          <a:ln w="9525">
            <a:noFill/>
            <a:miter lim="800000"/>
            <a:headEnd/>
            <a:tailEnd/>
          </a:ln>
        </p:spPr>
        <p:txBody>
          <a:bodyPr/>
          <a:lstStyle/>
          <a:p>
            <a:pPr algn="r"/>
            <a:endParaRPr lang="hu-HU" sz="1400" dirty="0"/>
          </a:p>
        </p:txBody>
      </p:sp>
      <p:sp>
        <p:nvSpPr>
          <p:cNvPr id="2" name="Dia számának helye 1"/>
          <p:cNvSpPr>
            <a:spLocks noGrp="1"/>
          </p:cNvSpPr>
          <p:nvPr>
            <p:ph type="sldNum" sz="quarter" idx="12"/>
          </p:nvPr>
        </p:nvSpPr>
        <p:spPr/>
        <p:txBody>
          <a:bodyPr/>
          <a:lstStyle/>
          <a:p>
            <a:pPr>
              <a:defRPr/>
            </a:pPr>
            <a:fld id="{62706624-56F2-4FFF-95CB-59D0262754EA}" type="slidenum">
              <a:rPr lang="hu-HU" smtClean="0">
                <a:solidFill>
                  <a:schemeClr val="tx1"/>
                </a:solidFill>
              </a:rPr>
              <a:pPr>
                <a:defRPr/>
              </a:pPr>
              <a:t>23</a:t>
            </a:fld>
            <a:r>
              <a:rPr lang="hu-HU" dirty="0" smtClean="0">
                <a:solidFill>
                  <a:schemeClr val="tx1"/>
                </a:solidFill>
              </a:rPr>
              <a:t>.</a:t>
            </a:r>
            <a:endParaRPr lang="hu-HU" dirty="0">
              <a:solidFill>
                <a:schemeClr val="tx1"/>
              </a:solidFill>
            </a:endParaRPr>
          </a:p>
        </p:txBody>
      </p:sp>
      <p:sp>
        <p:nvSpPr>
          <p:cNvPr id="4" name="Élőláb helye 3"/>
          <p:cNvSpPr>
            <a:spLocks noGrp="1"/>
          </p:cNvSpPr>
          <p:nvPr>
            <p:ph type="ftr" sz="quarter" idx="11"/>
          </p:nvPr>
        </p:nvSpPr>
        <p:spPr/>
        <p:txBody>
          <a:bodyPr/>
          <a:lstStyle/>
          <a:p>
            <a:pPr>
              <a:defRPr/>
            </a:pPr>
            <a:endParaRPr lang="hu-HU"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Dia számának helye 3"/>
          <p:cNvSpPr>
            <a:spLocks noGrp="1"/>
          </p:cNvSpPr>
          <p:nvPr>
            <p:ph type="sldNum" sz="quarter" idx="12"/>
          </p:nvPr>
        </p:nvSpPr>
        <p:spPr>
          <a:noFill/>
          <a:ln>
            <a:miter lim="800000"/>
            <a:headEnd/>
            <a:tailEnd/>
          </a:ln>
        </p:spPr>
        <p:txBody>
          <a:bodyPr/>
          <a:lstStyle/>
          <a:p>
            <a:fld id="{0637589C-3888-48CE-A36A-C52B67482D57}" type="slidenum">
              <a:rPr lang="hu-HU" smtClean="0">
                <a:solidFill>
                  <a:schemeClr val="tx1"/>
                </a:solidFill>
                <a:cs typeface="Arial" charset="0"/>
              </a:rPr>
              <a:pPr/>
              <a:t>24</a:t>
            </a:fld>
            <a:r>
              <a:rPr lang="hu-HU" dirty="0" smtClean="0">
                <a:solidFill>
                  <a:schemeClr val="tx1"/>
                </a:solidFill>
                <a:cs typeface="Arial" charset="0"/>
              </a:rPr>
              <a:t>.</a:t>
            </a:r>
          </a:p>
        </p:txBody>
      </p:sp>
      <p:sp>
        <p:nvSpPr>
          <p:cNvPr id="41985" name="Cím 1"/>
          <p:cNvSpPr>
            <a:spLocks noGrp="1"/>
          </p:cNvSpPr>
          <p:nvPr>
            <p:ph type="title" idx="4294967295"/>
          </p:nvPr>
        </p:nvSpPr>
        <p:spPr>
          <a:xfrm>
            <a:off x="323528" y="404664"/>
            <a:ext cx="8229600" cy="720725"/>
          </a:xfrm>
        </p:spPr>
        <p:txBody>
          <a:bodyPr/>
          <a:lstStyle/>
          <a:p>
            <a:pPr eaLnBrk="1" hangingPunct="1"/>
            <a:r>
              <a:rPr lang="hu-HU" sz="3600" b="1" dirty="0" smtClean="0">
                <a:solidFill>
                  <a:srgbClr val="644132"/>
                </a:solidFill>
                <a:latin typeface="Times New Roman" pitchFamily="18" charset="0"/>
                <a:cs typeface="Times New Roman" pitchFamily="18" charset="0"/>
              </a:rPr>
              <a:t>11. Elővásárlási jogosultságok </a:t>
            </a:r>
          </a:p>
        </p:txBody>
      </p:sp>
      <p:sp>
        <p:nvSpPr>
          <p:cNvPr id="41986" name="Tartalom helye 2"/>
          <p:cNvSpPr>
            <a:spLocks noGrp="1"/>
          </p:cNvSpPr>
          <p:nvPr>
            <p:ph idx="4294967295"/>
          </p:nvPr>
        </p:nvSpPr>
        <p:spPr>
          <a:xfrm>
            <a:off x="323528" y="1484784"/>
            <a:ext cx="8569325" cy="3600177"/>
          </a:xfrm>
        </p:spPr>
        <p:txBody>
          <a:bodyPr>
            <a:normAutofit/>
          </a:bodyPr>
          <a:lstStyle/>
          <a:p>
            <a:pPr marL="0" indent="0" algn="just">
              <a:buFontTx/>
              <a:buNone/>
            </a:pPr>
            <a:r>
              <a:rPr lang="hu-HU" sz="2000" dirty="0" smtClean="0"/>
              <a:t>Elővásárlási jog nem áll fenn</a:t>
            </a:r>
          </a:p>
          <a:p>
            <a:pPr marL="0" indent="0" algn="just">
              <a:buFontTx/>
              <a:buNone/>
            </a:pPr>
            <a:endParaRPr lang="hu-HU" sz="2000" dirty="0" smtClean="0"/>
          </a:p>
          <a:p>
            <a:pPr marL="0" indent="0" algn="just">
              <a:buFontTx/>
              <a:buNone/>
            </a:pPr>
            <a:r>
              <a:rPr lang="hu-HU" sz="2000" dirty="0" smtClean="0"/>
              <a:t>	a) </a:t>
            </a:r>
            <a:r>
              <a:rPr lang="hu-HU" sz="2000" dirty="0" err="1" smtClean="0"/>
              <a:t>a</a:t>
            </a:r>
            <a:r>
              <a:rPr lang="hu-HU" sz="2000" dirty="0" smtClean="0"/>
              <a:t> közeli hozzátartozók közötti adás-vétel,</a:t>
            </a:r>
          </a:p>
          <a:p>
            <a:pPr marL="0" indent="0" algn="just">
              <a:buFontTx/>
              <a:buNone/>
            </a:pPr>
            <a:r>
              <a:rPr lang="hu-HU" sz="2000" dirty="0" smtClean="0"/>
              <a:t>	b) a tulajdonostársak közötti, a közös tulajdon megszüntetését eredményező adás-vétel,</a:t>
            </a:r>
          </a:p>
          <a:p>
            <a:pPr marL="0" indent="0" algn="just">
              <a:buFontTx/>
              <a:buNone/>
            </a:pPr>
            <a:r>
              <a:rPr lang="hu-HU" sz="2000" dirty="0" smtClean="0"/>
              <a:t>	c) gazdaságátadási támogatás feltételeként megvalósuló adás-vétel,</a:t>
            </a:r>
          </a:p>
          <a:p>
            <a:pPr marL="0" indent="0" algn="just">
              <a:buFontTx/>
              <a:buNone/>
            </a:pPr>
            <a:r>
              <a:rPr lang="hu-HU" sz="2000" dirty="0" smtClean="0"/>
              <a:t>	d) a önkormányzat által közfoglalkoztatási célból történő vétel</a:t>
            </a:r>
          </a:p>
          <a:p>
            <a:pPr marL="0" indent="0" algn="just">
              <a:buFontTx/>
              <a:buNone/>
            </a:pPr>
            <a:endParaRPr lang="hu-HU" sz="2000" dirty="0" smtClean="0"/>
          </a:p>
          <a:p>
            <a:pPr marL="0" indent="0" algn="just">
              <a:buFontTx/>
              <a:buNone/>
            </a:pPr>
            <a:r>
              <a:rPr lang="hu-HU" sz="2000" dirty="0" smtClean="0"/>
              <a:t>esetén.</a:t>
            </a:r>
          </a:p>
        </p:txBody>
      </p:sp>
      <p:sp>
        <p:nvSpPr>
          <p:cNvPr id="3" name="Élőláb helye 2"/>
          <p:cNvSpPr>
            <a:spLocks noGrp="1"/>
          </p:cNvSpPr>
          <p:nvPr>
            <p:ph type="ftr" sz="quarter" idx="11"/>
          </p:nvPr>
        </p:nvSpPr>
        <p:spPr/>
        <p:txBody>
          <a:bodyPr/>
          <a:lstStyle/>
          <a:p>
            <a:pPr>
              <a:defRPr/>
            </a:pPr>
            <a:endParaRPr lang="hu-HU" dirty="0"/>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artalom helye 2"/>
          <p:cNvSpPr>
            <a:spLocks noGrp="1"/>
          </p:cNvSpPr>
          <p:nvPr>
            <p:ph idx="4294967295"/>
          </p:nvPr>
        </p:nvSpPr>
        <p:spPr>
          <a:xfrm>
            <a:off x="287337" y="692695"/>
            <a:ext cx="8569325" cy="5552529"/>
          </a:xfrm>
        </p:spPr>
        <p:txBody>
          <a:bodyPr>
            <a:noAutofit/>
          </a:bodyPr>
          <a:lstStyle/>
          <a:p>
            <a:pPr marL="0" indent="0" algn="just">
              <a:buFontTx/>
              <a:buNone/>
            </a:pPr>
            <a:r>
              <a:rPr lang="hu-HU" sz="2000" dirty="0" smtClean="0"/>
              <a:t>A föld eladása esetén az alábbi sorendben </a:t>
            </a:r>
            <a:r>
              <a:rPr lang="hu-HU" sz="2000" b="1" dirty="0" smtClean="0"/>
              <a:t>elővásárlási jog</a:t>
            </a:r>
            <a:r>
              <a:rPr lang="hu-HU" sz="2000" dirty="0" smtClean="0"/>
              <a:t> illeti meg:</a:t>
            </a:r>
          </a:p>
          <a:p>
            <a:pPr marL="400050" lvl="1" indent="0" algn="just">
              <a:buFontTx/>
              <a:buNone/>
            </a:pPr>
            <a:r>
              <a:rPr lang="hu-HU" sz="2000" i="1" dirty="0" smtClean="0"/>
              <a:t>a) </a:t>
            </a:r>
            <a:r>
              <a:rPr lang="hu-HU" sz="2000" dirty="0" smtClean="0"/>
              <a:t>Magyar Államot;</a:t>
            </a:r>
          </a:p>
          <a:p>
            <a:pPr marL="400050" lvl="1" indent="0" algn="just">
              <a:buFontTx/>
              <a:buNone/>
            </a:pPr>
            <a:r>
              <a:rPr lang="hu-HU" sz="2000" i="1" dirty="0" smtClean="0"/>
              <a:t>b)</a:t>
            </a:r>
            <a:r>
              <a:rPr lang="hu-HU" sz="2000" dirty="0" smtClean="0"/>
              <a:t> a </a:t>
            </a:r>
            <a:r>
              <a:rPr lang="hu-HU" sz="2000" b="1" dirty="0" smtClean="0"/>
              <a:t>földet használó </a:t>
            </a:r>
            <a:r>
              <a:rPr lang="hu-HU" sz="2000" dirty="0" smtClean="0"/>
              <a:t>olyan földművest,</a:t>
            </a:r>
          </a:p>
          <a:p>
            <a:pPr marL="800100" lvl="2" indent="0" algn="just">
              <a:buFontTx/>
              <a:buNone/>
            </a:pPr>
            <a:r>
              <a:rPr lang="hu-HU" sz="2000" i="1" dirty="0" err="1" smtClean="0"/>
              <a:t>ba</a:t>
            </a:r>
            <a:r>
              <a:rPr lang="hu-HU" sz="2000" i="1" dirty="0" smtClean="0"/>
              <a:t>)</a:t>
            </a:r>
            <a:r>
              <a:rPr lang="hu-HU" sz="2000" dirty="0" smtClean="0"/>
              <a:t> aki </a:t>
            </a:r>
            <a:r>
              <a:rPr lang="hu-HU" sz="2000" b="1" dirty="0" smtClean="0"/>
              <a:t>helyben lakó szomszédnak </a:t>
            </a:r>
            <a:r>
              <a:rPr lang="hu-HU" sz="2000" dirty="0" smtClean="0"/>
              <a:t>minősül,</a:t>
            </a:r>
          </a:p>
          <a:p>
            <a:pPr marL="800100" lvl="2" indent="0" algn="just">
              <a:buFontTx/>
              <a:buNone/>
            </a:pPr>
            <a:r>
              <a:rPr lang="hu-HU" sz="2000" i="1" dirty="0" err="1" smtClean="0"/>
              <a:t>bb</a:t>
            </a:r>
            <a:r>
              <a:rPr lang="hu-HU" sz="2000" i="1" dirty="0" smtClean="0"/>
              <a:t>) </a:t>
            </a:r>
            <a:r>
              <a:rPr lang="hu-HU" sz="2000" dirty="0" smtClean="0"/>
              <a:t>aki </a:t>
            </a:r>
            <a:r>
              <a:rPr lang="hu-HU" sz="2000" b="1" dirty="0" smtClean="0"/>
              <a:t>helyben lakónak </a:t>
            </a:r>
            <a:r>
              <a:rPr lang="hu-HU" sz="2000" dirty="0" smtClean="0"/>
              <a:t>minősül, vagy</a:t>
            </a:r>
          </a:p>
          <a:p>
            <a:pPr marL="800100" lvl="2" indent="0" algn="just">
              <a:buFontTx/>
              <a:buNone/>
            </a:pPr>
            <a:r>
              <a:rPr lang="hu-HU" sz="2000" i="1" dirty="0" err="1" smtClean="0"/>
              <a:t>bc</a:t>
            </a:r>
            <a:r>
              <a:rPr lang="hu-HU" sz="2000" i="1" dirty="0" smtClean="0"/>
              <a:t>)</a:t>
            </a:r>
            <a:r>
              <a:rPr lang="hu-HU" sz="2000" dirty="0" smtClean="0"/>
              <a:t> akinek az </a:t>
            </a:r>
            <a:r>
              <a:rPr lang="hu-HU" sz="2000" b="1" dirty="0" smtClean="0"/>
              <a:t>üzemközpontja</a:t>
            </a:r>
            <a:r>
              <a:rPr lang="hu-HU" sz="2000" dirty="0" smtClean="0"/>
              <a:t> olyan településen van, melynek a közigazgatási határáról közúton vagy közforgalom elől el nem zárt magánúton legfeljebb </a:t>
            </a:r>
            <a:r>
              <a:rPr lang="hu-HU" sz="2000" b="1" dirty="0" smtClean="0"/>
              <a:t>20 km távolságra van </a:t>
            </a:r>
            <a:r>
              <a:rPr lang="hu-HU" sz="2000" dirty="0" smtClean="0"/>
              <a:t>a föld fekvése szerinti település közigazgatási határától;</a:t>
            </a:r>
          </a:p>
          <a:p>
            <a:pPr marL="400050" lvl="1" indent="0" algn="just">
              <a:buFontTx/>
              <a:buNone/>
            </a:pPr>
            <a:r>
              <a:rPr lang="hu-HU" sz="2000" i="1" dirty="0" smtClean="0"/>
              <a:t>c) </a:t>
            </a:r>
            <a:r>
              <a:rPr lang="hu-HU" sz="2000" dirty="0" smtClean="0"/>
              <a:t>az olyan földművest, aki </a:t>
            </a:r>
            <a:r>
              <a:rPr lang="hu-HU" sz="2000" b="1" dirty="0" smtClean="0"/>
              <a:t>helyben lakó szomszédnak </a:t>
            </a:r>
            <a:r>
              <a:rPr lang="hu-HU" sz="2000" dirty="0" smtClean="0"/>
              <a:t>minősül, </a:t>
            </a:r>
          </a:p>
          <a:p>
            <a:pPr marL="400050" lvl="1" indent="0" algn="just">
              <a:buFontTx/>
              <a:buNone/>
            </a:pPr>
            <a:r>
              <a:rPr lang="hu-HU" sz="2000" i="1" dirty="0" smtClean="0"/>
              <a:t>d) </a:t>
            </a:r>
            <a:r>
              <a:rPr lang="hu-HU" sz="2000" dirty="0" smtClean="0"/>
              <a:t>az olyan földművest, aki </a:t>
            </a:r>
            <a:r>
              <a:rPr lang="hu-HU" sz="2000" b="1" dirty="0" smtClean="0"/>
              <a:t>helyben lakónak </a:t>
            </a:r>
            <a:r>
              <a:rPr lang="hu-HU" sz="2000" dirty="0" smtClean="0"/>
              <a:t>minősül, </a:t>
            </a:r>
          </a:p>
          <a:p>
            <a:pPr marL="400050" lvl="1" indent="0" algn="just">
              <a:buFontTx/>
              <a:buNone/>
            </a:pPr>
            <a:r>
              <a:rPr lang="hu-HU" sz="2000" i="1" dirty="0" smtClean="0"/>
              <a:t>e) </a:t>
            </a:r>
            <a:r>
              <a:rPr lang="hu-HU" sz="2000" dirty="0" smtClean="0"/>
              <a:t>az olyan földművest, akinek az </a:t>
            </a:r>
            <a:r>
              <a:rPr lang="hu-HU" sz="2000" b="1" dirty="0" smtClean="0"/>
              <a:t>üzemközpontja</a:t>
            </a:r>
            <a:r>
              <a:rPr lang="hu-HU" sz="2000" dirty="0" smtClean="0"/>
              <a:t> olyan településen van, melynek a közigazgatási határáról közúton vagy közforgalom elől el nem zárt magánúton legfeljebb </a:t>
            </a:r>
            <a:r>
              <a:rPr lang="hu-HU" sz="2000" b="1" dirty="0" smtClean="0"/>
              <a:t>20 km távolságra van </a:t>
            </a:r>
            <a:r>
              <a:rPr lang="hu-HU" sz="2000" dirty="0" smtClean="0"/>
              <a:t>a föld fekvése szerinti település közigazgatási határától.</a:t>
            </a:r>
          </a:p>
        </p:txBody>
      </p:sp>
      <p:sp>
        <p:nvSpPr>
          <p:cNvPr id="43010" name="Dia számának helye 3"/>
          <p:cNvSpPr txBox="1">
            <a:spLocks noGrp="1"/>
          </p:cNvSpPr>
          <p:nvPr/>
        </p:nvSpPr>
        <p:spPr bwMode="auto">
          <a:xfrm>
            <a:off x="6553200" y="6245225"/>
            <a:ext cx="2133600" cy="476250"/>
          </a:xfrm>
          <a:prstGeom prst="rect">
            <a:avLst/>
          </a:prstGeom>
          <a:noFill/>
          <a:ln w="9525">
            <a:noFill/>
            <a:miter lim="800000"/>
            <a:headEnd/>
            <a:tailEnd/>
          </a:ln>
        </p:spPr>
        <p:txBody>
          <a:bodyPr/>
          <a:lstStyle/>
          <a:p>
            <a:pPr algn="r"/>
            <a:endParaRPr lang="hu-HU" sz="1400" dirty="0"/>
          </a:p>
        </p:txBody>
      </p:sp>
      <p:sp>
        <p:nvSpPr>
          <p:cNvPr id="43011" name="Élőláb helye 4"/>
          <p:cNvSpPr txBox="1">
            <a:spLocks noGrp="1"/>
          </p:cNvSpPr>
          <p:nvPr/>
        </p:nvSpPr>
        <p:spPr bwMode="auto">
          <a:xfrm>
            <a:off x="3630825" y="6245225"/>
            <a:ext cx="2895600" cy="476250"/>
          </a:xfrm>
          <a:prstGeom prst="rect">
            <a:avLst/>
          </a:prstGeom>
          <a:noFill/>
          <a:ln w="9525">
            <a:noFill/>
            <a:miter lim="800000"/>
            <a:headEnd/>
            <a:tailEnd/>
          </a:ln>
        </p:spPr>
        <p:txBody>
          <a:bodyPr/>
          <a:lstStyle/>
          <a:p>
            <a:pPr algn="ctr"/>
            <a:endParaRPr lang="hu-HU" sz="1400"/>
          </a:p>
        </p:txBody>
      </p:sp>
      <p:sp>
        <p:nvSpPr>
          <p:cNvPr id="2" name="Dia számának helye 1"/>
          <p:cNvSpPr>
            <a:spLocks noGrp="1"/>
          </p:cNvSpPr>
          <p:nvPr>
            <p:ph type="sldNum" sz="quarter" idx="12"/>
          </p:nvPr>
        </p:nvSpPr>
        <p:spPr/>
        <p:txBody>
          <a:bodyPr/>
          <a:lstStyle/>
          <a:p>
            <a:pPr>
              <a:defRPr/>
            </a:pPr>
            <a:fld id="{C8090F18-F4B6-424B-B680-5CD87B119890}" type="slidenum">
              <a:rPr lang="hu-HU" smtClean="0">
                <a:solidFill>
                  <a:schemeClr val="tx1"/>
                </a:solidFill>
              </a:rPr>
              <a:pPr>
                <a:defRPr/>
              </a:pPr>
              <a:t>25</a:t>
            </a:fld>
            <a:r>
              <a:rPr lang="hu-HU" dirty="0" smtClean="0">
                <a:solidFill>
                  <a:schemeClr val="tx1"/>
                </a:solidFill>
              </a:rPr>
              <a:t>.</a:t>
            </a:r>
            <a:endParaRPr lang="hu-HU" dirty="0">
              <a:solidFill>
                <a:schemeClr val="tx1"/>
              </a:solidFill>
            </a:endParaRPr>
          </a:p>
        </p:txBody>
      </p:sp>
      <p:sp>
        <p:nvSpPr>
          <p:cNvPr id="4" name="Élőláb helye 3"/>
          <p:cNvSpPr>
            <a:spLocks noGrp="1"/>
          </p:cNvSpPr>
          <p:nvPr>
            <p:ph type="ftr" sz="quarter" idx="11"/>
          </p:nvPr>
        </p:nvSpPr>
        <p:spPr/>
        <p:txBody>
          <a:bodyPr/>
          <a:lstStyle/>
          <a:p>
            <a:pPr>
              <a:defRPr/>
            </a:pPr>
            <a:endParaRPr lang="hu-HU" dirty="0"/>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Dia számának helye 2"/>
          <p:cNvSpPr>
            <a:spLocks noGrp="1"/>
          </p:cNvSpPr>
          <p:nvPr>
            <p:ph type="sldNum" sz="quarter" idx="12"/>
          </p:nvPr>
        </p:nvSpPr>
        <p:spPr>
          <a:noFill/>
          <a:ln>
            <a:miter lim="800000"/>
            <a:headEnd/>
            <a:tailEnd/>
          </a:ln>
        </p:spPr>
        <p:txBody>
          <a:bodyPr/>
          <a:lstStyle/>
          <a:p>
            <a:fld id="{B5803E8D-F846-445C-BD42-789936FB0FA6}" type="slidenum">
              <a:rPr lang="hu-HU" smtClean="0">
                <a:solidFill>
                  <a:schemeClr val="tx1"/>
                </a:solidFill>
                <a:cs typeface="Arial" charset="0"/>
              </a:rPr>
              <a:pPr/>
              <a:t>26</a:t>
            </a:fld>
            <a:r>
              <a:rPr lang="hu-HU" dirty="0" smtClean="0">
                <a:solidFill>
                  <a:schemeClr val="tx1"/>
                </a:solidFill>
                <a:cs typeface="Arial" charset="0"/>
              </a:rPr>
              <a:t>.</a:t>
            </a:r>
          </a:p>
        </p:txBody>
      </p:sp>
      <p:sp>
        <p:nvSpPr>
          <p:cNvPr id="44033" name="Tartalom helye 2"/>
          <p:cNvSpPr>
            <a:spLocks noGrp="1"/>
          </p:cNvSpPr>
          <p:nvPr>
            <p:ph idx="4294967295"/>
          </p:nvPr>
        </p:nvSpPr>
        <p:spPr>
          <a:xfrm>
            <a:off x="323528" y="476672"/>
            <a:ext cx="8301037" cy="5688632"/>
          </a:xfrm>
        </p:spPr>
        <p:txBody>
          <a:bodyPr>
            <a:noAutofit/>
          </a:bodyPr>
          <a:lstStyle/>
          <a:p>
            <a:pPr marL="609600" indent="-609600" algn="just">
              <a:buFontTx/>
              <a:buAutoNum type="arabicPeriod"/>
            </a:pPr>
            <a:r>
              <a:rPr lang="hu-HU" sz="2000" dirty="0" smtClean="0"/>
              <a:t>A szántó, rét, legelő (gyep), vagy fásított terület művelési ágban nyilvántartott föld eladása esetén a </a:t>
            </a:r>
            <a:r>
              <a:rPr lang="hu-HU" sz="2000" i="1" dirty="0" smtClean="0"/>
              <a:t>c)</a:t>
            </a:r>
            <a:r>
              <a:rPr lang="hu-HU" sz="2000" dirty="0" smtClean="0"/>
              <a:t> pontban foglalt földművest – az elővásárlásra jogosultak sorrendjében – </a:t>
            </a:r>
            <a:r>
              <a:rPr lang="hu-HU" sz="2000" b="1" dirty="0" smtClean="0"/>
              <a:t>megelőzi</a:t>
            </a:r>
            <a:r>
              <a:rPr lang="hu-HU" sz="2000" dirty="0" smtClean="0"/>
              <a:t> az a földműves, aki a föld fekvése szerinti településen az elővásárlási joga gyakorlását megelőzően </a:t>
            </a:r>
            <a:r>
              <a:rPr lang="hu-HU" sz="2000" b="1" dirty="0" smtClean="0"/>
              <a:t>legalább 1 éve állattartó telepet üzemeltet</a:t>
            </a:r>
            <a:r>
              <a:rPr lang="hu-HU" sz="2000" dirty="0" smtClean="0"/>
              <a:t>, és a tulajdonszerzésének a célja az állattartáshoz </a:t>
            </a:r>
            <a:r>
              <a:rPr lang="hu-HU" sz="2000" b="1" dirty="0" smtClean="0"/>
              <a:t>szükséges takarmány-előállítás biztosítása</a:t>
            </a:r>
            <a:r>
              <a:rPr lang="hu-HU" sz="2000" dirty="0" smtClean="0"/>
              <a:t>.</a:t>
            </a:r>
          </a:p>
          <a:p>
            <a:pPr marL="609600" indent="-609600" algn="just">
              <a:buFontTx/>
              <a:buAutoNum type="arabicPeriod"/>
            </a:pPr>
            <a:r>
              <a:rPr lang="hu-HU" sz="2000" dirty="0" smtClean="0"/>
              <a:t>A szántó, kert, szőlő, gyümölcsös művelési ágban nyilvántartott föld eladása esetén a </a:t>
            </a:r>
            <a:r>
              <a:rPr lang="hu-HU" sz="2000" i="1" dirty="0" smtClean="0"/>
              <a:t>c)</a:t>
            </a:r>
            <a:r>
              <a:rPr lang="hu-HU" sz="2000" dirty="0" smtClean="0"/>
              <a:t> pontban foglalt földművest – az elővásárlásra jogosultak sorrendjében – </a:t>
            </a:r>
            <a:r>
              <a:rPr lang="hu-HU" sz="2000" b="1" dirty="0" smtClean="0"/>
              <a:t>megelőzi</a:t>
            </a:r>
            <a:r>
              <a:rPr lang="hu-HU" sz="2000" dirty="0" smtClean="0"/>
              <a:t> az a földműves, aki számára a tulajdonszerzés célja a </a:t>
            </a:r>
            <a:r>
              <a:rPr lang="hu-HU" sz="2000" b="1" dirty="0" smtClean="0"/>
              <a:t>földrajzi árujelzéssel, továbbá eredet-megjelöléssel ellátott termék előállítása és feldolgozása</a:t>
            </a:r>
            <a:r>
              <a:rPr lang="hu-HU" sz="2000" dirty="0" smtClean="0"/>
              <a:t>, vagy </a:t>
            </a:r>
            <a:r>
              <a:rPr lang="hu-HU" sz="2000" b="1" dirty="0" smtClean="0"/>
              <a:t>ökológiai gazdálkodás </a:t>
            </a:r>
            <a:r>
              <a:rPr lang="hu-HU" sz="2000" dirty="0" smtClean="0"/>
              <a:t>folytatása.</a:t>
            </a:r>
          </a:p>
          <a:p>
            <a:pPr marL="609600" indent="-609600" algn="just">
              <a:buFontTx/>
              <a:buAutoNum type="arabicPeriod"/>
            </a:pPr>
            <a:r>
              <a:rPr lang="hu-HU" sz="2000" dirty="0" smtClean="0"/>
              <a:t>A </a:t>
            </a:r>
            <a:r>
              <a:rPr lang="hu-HU" sz="2000" b="1" dirty="0" smtClean="0"/>
              <a:t>közös tulajdon</a:t>
            </a:r>
            <a:r>
              <a:rPr lang="hu-HU" sz="2000" dirty="0" smtClean="0"/>
              <a:t>ban álló föld esetében a tulajdonostárs tulajdoni hányadának </a:t>
            </a:r>
            <a:r>
              <a:rPr lang="hu-HU" sz="2000" b="1" dirty="0" smtClean="0"/>
              <a:t>harmadik személy javára történő eladása esetében</a:t>
            </a:r>
            <a:r>
              <a:rPr lang="hu-HU" sz="2000" dirty="0" smtClean="0"/>
              <a:t> az előzőekben meghatározott földműveseket – az államot kivéve – </a:t>
            </a:r>
            <a:r>
              <a:rPr lang="hu-HU" sz="2000" b="1" dirty="0" smtClean="0"/>
              <a:t>megelőzi a földműves tulajdonostárs</a:t>
            </a:r>
            <a:r>
              <a:rPr lang="hu-HU" sz="2000" dirty="0" smtClean="0"/>
              <a:t>.</a:t>
            </a:r>
          </a:p>
        </p:txBody>
      </p:sp>
      <p:sp>
        <p:nvSpPr>
          <p:cNvPr id="3" name="Élőláb helye 2"/>
          <p:cNvSpPr>
            <a:spLocks noGrp="1"/>
          </p:cNvSpPr>
          <p:nvPr>
            <p:ph type="ftr" sz="quarter" idx="11"/>
          </p:nvPr>
        </p:nvSpPr>
        <p:spPr/>
        <p:txBody>
          <a:bodyPr/>
          <a:lstStyle/>
          <a:p>
            <a:pPr>
              <a:defRPr/>
            </a:pPr>
            <a:endParaRPr lang="hu-HU" dirty="0"/>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Dia számának helye 2"/>
          <p:cNvSpPr>
            <a:spLocks noGrp="1"/>
          </p:cNvSpPr>
          <p:nvPr>
            <p:ph type="sldNum" sz="quarter" idx="12"/>
          </p:nvPr>
        </p:nvSpPr>
        <p:spPr>
          <a:noFill/>
          <a:ln>
            <a:miter lim="800000"/>
            <a:headEnd/>
            <a:tailEnd/>
          </a:ln>
        </p:spPr>
        <p:txBody>
          <a:bodyPr/>
          <a:lstStyle/>
          <a:p>
            <a:fld id="{0406C8AB-0ED1-48D8-90EA-41E2A8128F6B}" type="slidenum">
              <a:rPr lang="hu-HU" smtClean="0">
                <a:solidFill>
                  <a:schemeClr val="tx1"/>
                </a:solidFill>
                <a:cs typeface="Arial" charset="0"/>
              </a:rPr>
              <a:pPr/>
              <a:t>27</a:t>
            </a:fld>
            <a:r>
              <a:rPr lang="hu-HU" dirty="0" smtClean="0">
                <a:solidFill>
                  <a:schemeClr val="tx1"/>
                </a:solidFill>
                <a:cs typeface="Arial" charset="0"/>
              </a:rPr>
              <a:t>.</a:t>
            </a:r>
          </a:p>
        </p:txBody>
      </p:sp>
      <p:sp>
        <p:nvSpPr>
          <p:cNvPr id="45057" name="Tartalom helye 2"/>
          <p:cNvSpPr>
            <a:spLocks noGrp="1"/>
          </p:cNvSpPr>
          <p:nvPr>
            <p:ph idx="4294967295"/>
          </p:nvPr>
        </p:nvSpPr>
        <p:spPr>
          <a:xfrm>
            <a:off x="323528" y="1124744"/>
            <a:ext cx="8301037" cy="3816424"/>
          </a:xfrm>
        </p:spPr>
        <p:txBody>
          <a:bodyPr>
            <a:normAutofit/>
          </a:bodyPr>
          <a:lstStyle/>
          <a:p>
            <a:pPr marL="0" indent="0">
              <a:buFontTx/>
              <a:buNone/>
            </a:pPr>
            <a:endParaRPr lang="hu-HU" sz="1800" dirty="0" smtClean="0"/>
          </a:p>
          <a:p>
            <a:pPr marL="0" indent="0">
              <a:buFontTx/>
              <a:buNone/>
            </a:pPr>
            <a:r>
              <a:rPr lang="hu-HU" sz="2400" dirty="0" smtClean="0"/>
              <a:t>Azonos jogosulti csoportokon belül az elővásárlásra jogosultak sorrendje a következő:</a:t>
            </a:r>
          </a:p>
          <a:p>
            <a:pPr marL="0" indent="0">
              <a:buFontTx/>
              <a:buNone/>
            </a:pPr>
            <a:endParaRPr lang="hu-HU" sz="2400" dirty="0" smtClean="0"/>
          </a:p>
          <a:p>
            <a:pPr marL="0" indent="0">
              <a:buFontTx/>
              <a:buNone/>
            </a:pPr>
            <a:r>
              <a:rPr lang="hu-HU" sz="2400" i="1" dirty="0" smtClean="0"/>
              <a:t>a)</a:t>
            </a:r>
            <a:r>
              <a:rPr lang="hu-HU" sz="2400" dirty="0" smtClean="0"/>
              <a:t> családi gazdálkodó, illetve a gazdálkodó család tagja,</a:t>
            </a:r>
          </a:p>
          <a:p>
            <a:pPr marL="0" indent="0">
              <a:buFontTx/>
              <a:buNone/>
            </a:pPr>
            <a:r>
              <a:rPr lang="hu-HU" sz="2400" i="1" dirty="0" smtClean="0"/>
              <a:t>b)</a:t>
            </a:r>
            <a:r>
              <a:rPr lang="hu-HU" sz="2400" dirty="0" smtClean="0"/>
              <a:t> fiatal földműves,</a:t>
            </a:r>
          </a:p>
          <a:p>
            <a:pPr marL="0" indent="0">
              <a:buFontTx/>
              <a:buNone/>
            </a:pPr>
            <a:r>
              <a:rPr lang="hu-HU" sz="2400" i="1" dirty="0" smtClean="0"/>
              <a:t>c)</a:t>
            </a:r>
            <a:r>
              <a:rPr lang="hu-HU" sz="2400" dirty="0" smtClean="0"/>
              <a:t> pályakezdő gazdálkodó.</a:t>
            </a:r>
          </a:p>
          <a:p>
            <a:pPr marL="0" indent="0">
              <a:buFontTx/>
              <a:buNone/>
            </a:pPr>
            <a:endParaRPr lang="hu-HU" sz="2400" dirty="0" smtClean="0"/>
          </a:p>
          <a:p>
            <a:pPr marL="0" indent="0">
              <a:buFontTx/>
              <a:buNone/>
            </a:pPr>
            <a:r>
              <a:rPr lang="hu-HU" sz="2400" dirty="0" smtClean="0"/>
              <a:t>Ha a sorrend így sem dönthető el, az eladó választ.</a:t>
            </a:r>
          </a:p>
        </p:txBody>
      </p:sp>
      <p:sp>
        <p:nvSpPr>
          <p:cNvPr id="3" name="Élőláb helye 2"/>
          <p:cNvSpPr>
            <a:spLocks noGrp="1"/>
          </p:cNvSpPr>
          <p:nvPr>
            <p:ph type="ftr" sz="quarter" idx="11"/>
          </p:nvPr>
        </p:nvSpPr>
        <p:spPr/>
        <p:txBody>
          <a:bodyPr/>
          <a:lstStyle/>
          <a:p>
            <a:pPr>
              <a:defRPr/>
            </a:pPr>
            <a:endParaRPr lang="hu-HU" dirty="0"/>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3"/>
          <p:cNvSpPr>
            <a:spLocks noGrp="1" noChangeArrowheads="1"/>
          </p:cNvSpPr>
          <p:nvPr>
            <p:ph idx="1"/>
          </p:nvPr>
        </p:nvSpPr>
        <p:spPr>
          <a:xfrm>
            <a:off x="323528" y="620688"/>
            <a:ext cx="8229600" cy="5534025"/>
          </a:xfrm>
        </p:spPr>
        <p:txBody>
          <a:bodyPr/>
          <a:lstStyle/>
          <a:p>
            <a:pPr algn="just">
              <a:lnSpc>
                <a:spcPct val="90000"/>
              </a:lnSpc>
              <a:buFontTx/>
              <a:buNone/>
            </a:pPr>
            <a:r>
              <a:rPr lang="hu-HU" sz="2000" b="1" u="sng" dirty="0" smtClean="0"/>
              <a:t>helyben lakó</a:t>
            </a:r>
            <a:r>
              <a:rPr lang="hu-HU" sz="2000" dirty="0" smtClean="0"/>
              <a:t>: az a természetes személy, akinek az </a:t>
            </a:r>
            <a:r>
              <a:rPr lang="hu-HU" sz="2000" b="1" dirty="0" smtClean="0"/>
              <a:t>életvitelszerű lakóhelye legalább 3 éve azon a településen van</a:t>
            </a:r>
            <a:r>
              <a:rPr lang="hu-HU" sz="2000" dirty="0" smtClean="0"/>
              <a:t>, amelynek közigazgatási területén az adás-vételi, a csere, illetve a haszonbérleti szerződés tárgyát képező föld fekszik;</a:t>
            </a:r>
          </a:p>
          <a:p>
            <a:pPr algn="just">
              <a:lnSpc>
                <a:spcPct val="90000"/>
              </a:lnSpc>
              <a:buFontTx/>
              <a:buNone/>
            </a:pPr>
            <a:endParaRPr lang="hu-HU" sz="2000" dirty="0" smtClean="0"/>
          </a:p>
          <a:p>
            <a:pPr algn="just">
              <a:lnSpc>
                <a:spcPct val="90000"/>
              </a:lnSpc>
              <a:buFontTx/>
              <a:buNone/>
            </a:pPr>
            <a:r>
              <a:rPr lang="hu-HU" sz="2000" b="1" u="sng" dirty="0" smtClean="0"/>
              <a:t>helybeli illetőségű</a:t>
            </a:r>
            <a:r>
              <a:rPr lang="hu-HU" sz="2000" dirty="0" smtClean="0"/>
              <a:t>: az a jogi személy, illetve jogi személyiséggel nem rendelkező más szervezet, amelynek </a:t>
            </a:r>
            <a:r>
              <a:rPr lang="hu-HU" sz="2000" b="1" dirty="0" smtClean="0"/>
              <a:t>mezőgazdasági üzemközpontja legalább 3 éve azon a településen van</a:t>
            </a:r>
            <a:r>
              <a:rPr lang="hu-HU" sz="2000" dirty="0" smtClean="0"/>
              <a:t>, amelynek közigazgatási területén a haszonbérleti szerződés tárgyát képező föld fekszik;</a:t>
            </a:r>
          </a:p>
          <a:p>
            <a:pPr algn="just">
              <a:lnSpc>
                <a:spcPct val="90000"/>
              </a:lnSpc>
              <a:buFontTx/>
              <a:buNone/>
            </a:pPr>
            <a:endParaRPr lang="hu-HU" sz="2000" dirty="0" smtClean="0"/>
          </a:p>
          <a:p>
            <a:pPr algn="just">
              <a:lnSpc>
                <a:spcPct val="90000"/>
              </a:lnSpc>
              <a:buFontTx/>
              <a:buNone/>
            </a:pPr>
            <a:r>
              <a:rPr lang="hu-HU" sz="2000" b="1" u="sng" dirty="0" smtClean="0"/>
              <a:t>mezőgazdasági üzemközpont</a:t>
            </a:r>
            <a:r>
              <a:rPr lang="hu-HU" sz="2000" dirty="0" smtClean="0"/>
              <a:t>: a földműves vagy mezőgazdasági termelőszervezet tulajdonában, illetve használatában álló, a mező- és erdőgazdasági tevékenység vagy a mező- és erdőgazdasági tevékenység és a kiegészítő tevékenység célját szolgáló gazdasági, lakó, illetve iroda épülettel beépített ingatlan vagy a tanya, amely </a:t>
            </a:r>
            <a:r>
              <a:rPr lang="hu-HU" sz="2000" b="1" dirty="0" smtClean="0"/>
              <a:t>a gazdálkodás végzésének vagy megszervezésének a mezőgazdasági igazgatási szervnél bejelentett helyéül</a:t>
            </a:r>
            <a:r>
              <a:rPr lang="hu-HU" sz="2000" dirty="0" smtClean="0"/>
              <a:t> szolgál;</a:t>
            </a:r>
          </a:p>
          <a:p>
            <a:pPr>
              <a:lnSpc>
                <a:spcPct val="90000"/>
              </a:lnSpc>
              <a:buFontTx/>
              <a:buNone/>
            </a:pPr>
            <a:endParaRPr lang="hu-HU" sz="2000" dirty="0" smtClean="0"/>
          </a:p>
        </p:txBody>
      </p:sp>
      <p:sp>
        <p:nvSpPr>
          <p:cNvPr id="46083" name="Dia számának helye 3"/>
          <p:cNvSpPr txBox="1">
            <a:spLocks noGrp="1"/>
          </p:cNvSpPr>
          <p:nvPr/>
        </p:nvSpPr>
        <p:spPr bwMode="auto">
          <a:xfrm>
            <a:off x="6553200" y="6237288"/>
            <a:ext cx="2133600" cy="476250"/>
          </a:xfrm>
          <a:prstGeom prst="rect">
            <a:avLst/>
          </a:prstGeom>
          <a:noFill/>
          <a:ln w="9525">
            <a:noFill/>
            <a:miter lim="800000"/>
            <a:headEnd/>
            <a:tailEnd/>
          </a:ln>
        </p:spPr>
        <p:txBody>
          <a:bodyPr/>
          <a:lstStyle/>
          <a:p>
            <a:pPr algn="r"/>
            <a:endParaRPr lang="hu-HU" sz="1400" dirty="0"/>
          </a:p>
        </p:txBody>
      </p:sp>
      <p:sp>
        <p:nvSpPr>
          <p:cNvPr id="2" name="Dia számának helye 1"/>
          <p:cNvSpPr>
            <a:spLocks noGrp="1"/>
          </p:cNvSpPr>
          <p:nvPr>
            <p:ph type="sldNum" sz="quarter" idx="12"/>
          </p:nvPr>
        </p:nvSpPr>
        <p:spPr/>
        <p:txBody>
          <a:bodyPr/>
          <a:lstStyle/>
          <a:p>
            <a:pPr>
              <a:defRPr/>
            </a:pPr>
            <a:fld id="{62706624-56F2-4FFF-95CB-59D0262754EA}" type="slidenum">
              <a:rPr lang="hu-HU" smtClean="0">
                <a:solidFill>
                  <a:schemeClr val="tx1"/>
                </a:solidFill>
              </a:rPr>
              <a:pPr>
                <a:defRPr/>
              </a:pPr>
              <a:t>28</a:t>
            </a:fld>
            <a:r>
              <a:rPr lang="hu-HU" dirty="0" smtClean="0">
                <a:solidFill>
                  <a:schemeClr val="tx1"/>
                </a:solidFill>
              </a:rPr>
              <a:t>.</a:t>
            </a:r>
            <a:endParaRPr lang="hu-HU" dirty="0">
              <a:solidFill>
                <a:schemeClr val="tx1"/>
              </a:solidFill>
            </a:endParaRPr>
          </a:p>
        </p:txBody>
      </p:sp>
      <p:sp>
        <p:nvSpPr>
          <p:cNvPr id="4" name="Élőláb helye 3"/>
          <p:cNvSpPr>
            <a:spLocks noGrp="1"/>
          </p:cNvSpPr>
          <p:nvPr>
            <p:ph type="ftr" sz="quarter" idx="11"/>
          </p:nvPr>
        </p:nvSpPr>
        <p:spPr/>
        <p:txBody>
          <a:bodyPr/>
          <a:lstStyle/>
          <a:p>
            <a:pPr>
              <a:defRPr/>
            </a:pPr>
            <a:endParaRPr lang="hu-HU"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Cím 1"/>
          <p:cNvSpPr>
            <a:spLocks noGrp="1"/>
          </p:cNvSpPr>
          <p:nvPr>
            <p:ph type="title" idx="4294967295"/>
          </p:nvPr>
        </p:nvSpPr>
        <p:spPr>
          <a:xfrm>
            <a:off x="472288" y="188640"/>
            <a:ext cx="8229600" cy="1368151"/>
          </a:xfrm>
        </p:spPr>
        <p:txBody>
          <a:bodyPr>
            <a:normAutofit fontScale="90000"/>
          </a:bodyPr>
          <a:lstStyle/>
          <a:p>
            <a:pPr eaLnBrk="1" hangingPunct="1"/>
            <a:r>
              <a:rPr lang="hu-HU" sz="3600" b="1" dirty="0" smtClean="0">
                <a:solidFill>
                  <a:srgbClr val="644132"/>
                </a:solidFill>
                <a:latin typeface="Times New Roman" pitchFamily="18" charset="0"/>
                <a:cs typeface="Times New Roman" pitchFamily="18" charset="0"/>
              </a:rPr>
              <a:t>12. A haszonbérleti szerződések nyilvánosságra hozatala és engedélyeztetési kötelezettség</a:t>
            </a:r>
          </a:p>
        </p:txBody>
      </p:sp>
      <p:sp>
        <p:nvSpPr>
          <p:cNvPr id="47106" name="Tartalom helye 2"/>
          <p:cNvSpPr>
            <a:spLocks noGrp="1"/>
          </p:cNvSpPr>
          <p:nvPr>
            <p:ph idx="4294967295"/>
          </p:nvPr>
        </p:nvSpPr>
        <p:spPr>
          <a:xfrm>
            <a:off x="460632" y="1885950"/>
            <a:ext cx="8229600" cy="4359275"/>
          </a:xfrm>
        </p:spPr>
        <p:txBody>
          <a:bodyPr>
            <a:normAutofit/>
          </a:bodyPr>
          <a:lstStyle/>
          <a:p>
            <a:pPr algn="just" eaLnBrk="1" hangingPunct="1"/>
            <a:r>
              <a:rPr lang="hu-HU" sz="2000" b="1" dirty="0" smtClean="0"/>
              <a:t>A föld használatának átengedéséről szóló szerződést a mezőgazdasági igazgatási szerv hagyja jóvá.</a:t>
            </a:r>
          </a:p>
          <a:p>
            <a:pPr algn="just" eaLnBrk="1" hangingPunct="1"/>
            <a:r>
              <a:rPr lang="hu-HU" sz="2000" b="1" dirty="0" smtClean="0"/>
              <a:t>Nem kell engedély, ha a haszonbérlet:</a:t>
            </a:r>
          </a:p>
          <a:p>
            <a:pPr algn="just">
              <a:buFontTx/>
              <a:buNone/>
            </a:pPr>
            <a:r>
              <a:rPr lang="hu-HU" sz="2000" i="1" dirty="0" smtClean="0"/>
              <a:t>a) </a:t>
            </a:r>
            <a:r>
              <a:rPr lang="hu-HU" sz="2000" dirty="0" err="1" smtClean="0"/>
              <a:t>a</a:t>
            </a:r>
            <a:r>
              <a:rPr lang="hu-HU" sz="2000" dirty="0" smtClean="0"/>
              <a:t> közeli hozzátartozók közötti,</a:t>
            </a:r>
            <a:r>
              <a:rPr lang="hu-HU" sz="2000" i="1" dirty="0" smtClean="0"/>
              <a:t> </a:t>
            </a:r>
          </a:p>
          <a:p>
            <a:pPr algn="just">
              <a:buFontTx/>
              <a:buNone/>
            </a:pPr>
            <a:r>
              <a:rPr lang="hu-HU" sz="2000" i="1" dirty="0" smtClean="0"/>
              <a:t>b) </a:t>
            </a:r>
            <a:r>
              <a:rPr lang="hu-HU" sz="2000" dirty="0" smtClean="0"/>
              <a:t>gazdaságátadási támogatás feltételeként megvalósuló, </a:t>
            </a:r>
          </a:p>
          <a:p>
            <a:pPr algn="just">
              <a:buFontTx/>
              <a:buNone/>
            </a:pPr>
            <a:r>
              <a:rPr lang="hu-HU" sz="2000" i="1" dirty="0" smtClean="0"/>
              <a:t>c) </a:t>
            </a:r>
            <a:r>
              <a:rPr lang="hu-HU" sz="2000" dirty="0" smtClean="0"/>
              <a:t>a mezőgazdasági termelő szervezet, mint földhasználó, és az annak tevékenységében személyesen közreműködő legalább 25%-ban tulajdonos természetes személy tagja, illetve annak közeli hozzátartozója, továbbá legalább 3 éve alkalmazottja, mint használatba adó közötti,</a:t>
            </a:r>
          </a:p>
          <a:p>
            <a:pPr algn="just">
              <a:buFontTx/>
              <a:buNone/>
            </a:pPr>
            <a:r>
              <a:rPr lang="hu-HU" sz="2000" i="1" dirty="0" smtClean="0"/>
              <a:t>d) </a:t>
            </a:r>
            <a:r>
              <a:rPr lang="hu-HU" sz="2000" dirty="0" smtClean="0"/>
              <a:t>erdőnek minősülő föld haszonbérbe adása esetén az erdőbirtokossági társulat, mint földhasználó és annak tagja, mint használatba adó közötti, </a:t>
            </a:r>
          </a:p>
          <a:p>
            <a:pPr algn="just">
              <a:buFontTx/>
              <a:buNone/>
            </a:pPr>
            <a:r>
              <a:rPr lang="hu-HU" sz="2000" i="1" dirty="0" smtClean="0"/>
              <a:t>e)</a:t>
            </a:r>
            <a:r>
              <a:rPr lang="hu-HU" sz="2000" dirty="0" smtClean="0"/>
              <a:t> tanya haszonbérletére irányuló.</a:t>
            </a:r>
          </a:p>
        </p:txBody>
      </p:sp>
      <p:sp>
        <p:nvSpPr>
          <p:cNvPr id="47107" name="Dia számának helye 3"/>
          <p:cNvSpPr txBox="1">
            <a:spLocks noGrp="1"/>
          </p:cNvSpPr>
          <p:nvPr/>
        </p:nvSpPr>
        <p:spPr bwMode="auto">
          <a:xfrm>
            <a:off x="6553200" y="6245225"/>
            <a:ext cx="2133600" cy="476250"/>
          </a:xfrm>
          <a:prstGeom prst="rect">
            <a:avLst/>
          </a:prstGeom>
          <a:noFill/>
          <a:ln w="9525">
            <a:noFill/>
            <a:miter lim="800000"/>
            <a:headEnd/>
            <a:tailEnd/>
          </a:ln>
        </p:spPr>
        <p:txBody>
          <a:bodyPr/>
          <a:lstStyle/>
          <a:p>
            <a:pPr algn="r"/>
            <a:endParaRPr lang="hu-HU" sz="1400" dirty="0"/>
          </a:p>
        </p:txBody>
      </p:sp>
      <p:sp>
        <p:nvSpPr>
          <p:cNvPr id="47108" name="Élőláb helye 4"/>
          <p:cNvSpPr txBox="1">
            <a:spLocks noGrp="1"/>
          </p:cNvSpPr>
          <p:nvPr/>
        </p:nvSpPr>
        <p:spPr bwMode="auto">
          <a:xfrm>
            <a:off x="3124200" y="6245225"/>
            <a:ext cx="2895600" cy="476250"/>
          </a:xfrm>
          <a:prstGeom prst="rect">
            <a:avLst/>
          </a:prstGeom>
          <a:noFill/>
          <a:ln w="9525">
            <a:noFill/>
            <a:miter lim="800000"/>
            <a:headEnd/>
            <a:tailEnd/>
          </a:ln>
        </p:spPr>
        <p:txBody>
          <a:bodyPr/>
          <a:lstStyle/>
          <a:p>
            <a:pPr algn="ctr"/>
            <a:endParaRPr lang="hu-HU" sz="1400"/>
          </a:p>
        </p:txBody>
      </p:sp>
      <p:sp>
        <p:nvSpPr>
          <p:cNvPr id="2" name="Dia számának helye 1"/>
          <p:cNvSpPr>
            <a:spLocks noGrp="1"/>
          </p:cNvSpPr>
          <p:nvPr>
            <p:ph type="sldNum" sz="quarter" idx="12"/>
          </p:nvPr>
        </p:nvSpPr>
        <p:spPr/>
        <p:txBody>
          <a:bodyPr/>
          <a:lstStyle/>
          <a:p>
            <a:pPr>
              <a:defRPr/>
            </a:pPr>
            <a:fld id="{C8090F18-F4B6-424B-B680-5CD87B119890}" type="slidenum">
              <a:rPr lang="hu-HU" smtClean="0">
                <a:solidFill>
                  <a:schemeClr val="tx1"/>
                </a:solidFill>
              </a:rPr>
              <a:pPr>
                <a:defRPr/>
              </a:pPr>
              <a:t>29</a:t>
            </a:fld>
            <a:r>
              <a:rPr lang="hu-HU" dirty="0" smtClean="0">
                <a:solidFill>
                  <a:schemeClr val="tx1"/>
                </a:solidFill>
              </a:rPr>
              <a:t>.</a:t>
            </a:r>
            <a:endParaRPr lang="hu-HU" dirty="0">
              <a:solidFill>
                <a:schemeClr val="tx1"/>
              </a:solidFill>
            </a:endParaRPr>
          </a:p>
        </p:txBody>
      </p:sp>
      <p:sp>
        <p:nvSpPr>
          <p:cNvPr id="4" name="Élőláb helye 3"/>
          <p:cNvSpPr>
            <a:spLocks noGrp="1"/>
          </p:cNvSpPr>
          <p:nvPr>
            <p:ph type="ftr" sz="quarter" idx="11"/>
          </p:nvPr>
        </p:nvSpPr>
        <p:spPr/>
        <p:txBody>
          <a:bodyPr/>
          <a:lstStyle/>
          <a:p>
            <a:pPr>
              <a:defRPr/>
            </a:pPr>
            <a:endParaRPr lang="hu-HU" dirty="0"/>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Dia számának helye 2"/>
          <p:cNvSpPr>
            <a:spLocks noGrp="1"/>
          </p:cNvSpPr>
          <p:nvPr>
            <p:ph type="sldNum" sz="quarter" idx="12"/>
          </p:nvPr>
        </p:nvSpPr>
        <p:spPr>
          <a:noFill/>
          <a:ln>
            <a:miter lim="800000"/>
            <a:headEnd/>
            <a:tailEnd/>
          </a:ln>
        </p:spPr>
        <p:txBody>
          <a:bodyPr/>
          <a:lstStyle/>
          <a:p>
            <a:fld id="{3155ED56-468D-4535-A835-C69F3C01708D}" type="slidenum">
              <a:rPr lang="hu-HU" smtClean="0">
                <a:solidFill>
                  <a:schemeClr val="tx1"/>
                </a:solidFill>
                <a:cs typeface="Arial" charset="0"/>
              </a:rPr>
              <a:pPr/>
              <a:t>3</a:t>
            </a:fld>
            <a:r>
              <a:rPr lang="hu-HU" dirty="0" smtClean="0">
                <a:solidFill>
                  <a:schemeClr val="tx1"/>
                </a:solidFill>
                <a:cs typeface="Arial" charset="0"/>
              </a:rPr>
              <a:t>.</a:t>
            </a:r>
          </a:p>
        </p:txBody>
      </p:sp>
      <p:sp>
        <p:nvSpPr>
          <p:cNvPr id="17409" name="Tartalom helye 2"/>
          <p:cNvSpPr>
            <a:spLocks noGrp="1"/>
          </p:cNvSpPr>
          <p:nvPr>
            <p:ph idx="4294967295"/>
          </p:nvPr>
        </p:nvSpPr>
        <p:spPr>
          <a:xfrm>
            <a:off x="395536" y="1412776"/>
            <a:ext cx="8229600" cy="3384550"/>
          </a:xfrm>
        </p:spPr>
        <p:txBody>
          <a:bodyPr/>
          <a:lstStyle/>
          <a:p>
            <a:pPr algn="just"/>
            <a:r>
              <a:rPr lang="hu-HU" sz="2200" dirty="0" smtClean="0"/>
              <a:t>Az ország művelési ágak szerinti besorolása alapján a </a:t>
            </a:r>
            <a:r>
              <a:rPr lang="hu-HU" sz="2200" b="1" dirty="0" smtClean="0"/>
              <a:t>termőterület</a:t>
            </a:r>
            <a:r>
              <a:rPr lang="hu-HU" sz="2200" dirty="0" smtClean="0"/>
              <a:t> nagysága </a:t>
            </a:r>
            <a:r>
              <a:rPr lang="hu-HU" sz="2200" b="1" dirty="0" smtClean="0"/>
              <a:t>7,5 millió hektár</a:t>
            </a:r>
            <a:r>
              <a:rPr lang="hu-HU" sz="2200" dirty="0" smtClean="0"/>
              <a:t>, ebből a </a:t>
            </a:r>
            <a:r>
              <a:rPr lang="hu-HU" sz="2200" b="1" dirty="0" smtClean="0"/>
              <a:t>mezőgazdasági terület</a:t>
            </a:r>
            <a:r>
              <a:rPr lang="hu-HU" sz="2200" dirty="0" smtClean="0"/>
              <a:t>é </a:t>
            </a:r>
            <a:r>
              <a:rPr lang="hu-HU" sz="2200" b="1" dirty="0" smtClean="0"/>
              <a:t>5,</a:t>
            </a:r>
            <a:r>
              <a:rPr lang="hu-HU" sz="2200" b="1" dirty="0" err="1" smtClean="0"/>
              <a:t>5</a:t>
            </a:r>
            <a:r>
              <a:rPr lang="hu-HU" sz="2200" b="1" dirty="0" smtClean="0"/>
              <a:t> millió hektár</a:t>
            </a:r>
            <a:r>
              <a:rPr lang="hu-HU" sz="2200" dirty="0" smtClean="0"/>
              <a:t>.  Ezen belül a művelési ágak közül a legnagyobb jelentőséggel bíró </a:t>
            </a:r>
            <a:r>
              <a:rPr lang="hu-HU" sz="2200" b="1" dirty="0" smtClean="0"/>
              <a:t>szántó</a:t>
            </a:r>
            <a:r>
              <a:rPr lang="hu-HU" sz="2200" dirty="0" smtClean="0"/>
              <a:t> nagysága </a:t>
            </a:r>
            <a:r>
              <a:rPr lang="hu-HU" sz="2200" b="1" dirty="0" smtClean="0"/>
              <a:t>4,5 millió hektár</a:t>
            </a:r>
            <a:r>
              <a:rPr lang="hu-HU" sz="2200" dirty="0" smtClean="0"/>
              <a:t>, amely a </a:t>
            </a:r>
            <a:r>
              <a:rPr lang="hu-HU" sz="2200" i="1" dirty="0" smtClean="0"/>
              <a:t>mezőgazdasági területnek </a:t>
            </a:r>
            <a:r>
              <a:rPr lang="hu-HU" sz="2200" dirty="0" smtClean="0"/>
              <a:t>a 81%-át képezi.</a:t>
            </a:r>
          </a:p>
          <a:p>
            <a:pPr marL="109728" indent="0" algn="just">
              <a:buNone/>
            </a:pPr>
            <a:endParaRPr lang="hu-HU" sz="2200" dirty="0" smtClean="0"/>
          </a:p>
          <a:p>
            <a:pPr algn="just"/>
            <a:r>
              <a:rPr lang="hu-HU" sz="2200" dirty="0" smtClean="0"/>
              <a:t>A törvény hatálya tehát Magyarország területének a 80%-ára terjed ki. </a:t>
            </a:r>
          </a:p>
          <a:p>
            <a:pPr algn="just" eaLnBrk="1" hangingPunct="1">
              <a:buFontTx/>
              <a:buNone/>
            </a:pPr>
            <a:endParaRPr lang="hu-HU" sz="2200" dirty="0" smtClean="0"/>
          </a:p>
        </p:txBody>
      </p:sp>
      <p:sp>
        <p:nvSpPr>
          <p:cNvPr id="3" name="Élőláb helye 2"/>
          <p:cNvSpPr>
            <a:spLocks noGrp="1"/>
          </p:cNvSpPr>
          <p:nvPr>
            <p:ph type="ftr" sz="quarter" idx="11"/>
          </p:nvPr>
        </p:nvSpPr>
        <p:spPr/>
        <p:txBody>
          <a:bodyPr/>
          <a:lstStyle/>
          <a:p>
            <a:pPr>
              <a:defRPr/>
            </a:pPr>
            <a:endParaRPr lang="hu-HU" dirty="0"/>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3"/>
          <p:cNvSpPr>
            <a:spLocks noGrp="1" noChangeArrowheads="1"/>
          </p:cNvSpPr>
          <p:nvPr>
            <p:ph idx="1"/>
          </p:nvPr>
        </p:nvSpPr>
        <p:spPr>
          <a:xfrm>
            <a:off x="457200" y="765175"/>
            <a:ext cx="8003232" cy="5360988"/>
          </a:xfrm>
        </p:spPr>
        <p:txBody>
          <a:bodyPr>
            <a:normAutofit fontScale="92500" lnSpcReduction="20000"/>
          </a:bodyPr>
          <a:lstStyle/>
          <a:p>
            <a:pPr algn="just">
              <a:lnSpc>
                <a:spcPct val="110000"/>
              </a:lnSpc>
            </a:pPr>
            <a:r>
              <a:rPr lang="hu-HU" sz="2000" dirty="0" smtClean="0">
                <a:latin typeface="+mj-lt"/>
              </a:rPr>
              <a:t>Csak a törvényben nevesített jogcímeken lehet földhasználati jogosultságot szerezni. Haszonkölcsön szerződés alapján nem lesz lehetőség a földhasználati jogosultságot megszerezni. Az átmeneti rendelkezések között pedig kimondásra kerül, hogy az e törvény hatályba lépése előtt megkötött haszonkölcsön-szerződést időtartamának meghosszabbítása semmis. </a:t>
            </a:r>
          </a:p>
          <a:p>
            <a:pPr marL="0" indent="0" algn="just">
              <a:lnSpc>
                <a:spcPct val="120000"/>
              </a:lnSpc>
              <a:spcBef>
                <a:spcPts val="0"/>
              </a:spcBef>
              <a:buNone/>
            </a:pPr>
            <a:endParaRPr lang="hu-HU" sz="2000" dirty="0" smtClean="0">
              <a:latin typeface="+mj-lt"/>
            </a:endParaRPr>
          </a:p>
          <a:p>
            <a:pPr algn="just">
              <a:lnSpc>
                <a:spcPct val="110000"/>
              </a:lnSpc>
            </a:pPr>
            <a:r>
              <a:rPr lang="hu-HU" sz="2000" dirty="0" smtClean="0">
                <a:latin typeface="+mj-lt"/>
              </a:rPr>
              <a:t>A haszonbérlet legrövidebb időtartama 1 gazdasági évre változik.</a:t>
            </a:r>
          </a:p>
          <a:p>
            <a:pPr algn="just">
              <a:lnSpc>
                <a:spcPct val="120000"/>
              </a:lnSpc>
              <a:spcBef>
                <a:spcPts val="0"/>
              </a:spcBef>
            </a:pPr>
            <a:endParaRPr lang="hu-HU" sz="2000" dirty="0" smtClean="0">
              <a:latin typeface="+mj-lt"/>
            </a:endParaRPr>
          </a:p>
          <a:p>
            <a:pPr algn="just">
              <a:lnSpc>
                <a:spcPct val="110000"/>
              </a:lnSpc>
            </a:pPr>
            <a:r>
              <a:rPr lang="hu-HU" sz="2000" dirty="0" smtClean="0">
                <a:latin typeface="+mj-lt"/>
              </a:rPr>
              <a:t>Földhasználati jogosultságot főszabályként földműves, pályakezdő gazdálkodó és mezőgazdasági termelőszervezet szerezheti meg.</a:t>
            </a:r>
          </a:p>
          <a:p>
            <a:pPr marL="0" indent="0" algn="just">
              <a:lnSpc>
                <a:spcPct val="120000"/>
              </a:lnSpc>
              <a:spcBef>
                <a:spcPts val="0"/>
              </a:spcBef>
              <a:buNone/>
            </a:pPr>
            <a:endParaRPr lang="hu-HU" sz="2000" dirty="0" smtClean="0">
              <a:latin typeface="+mj-lt"/>
            </a:endParaRPr>
          </a:p>
          <a:p>
            <a:pPr algn="just">
              <a:lnSpc>
                <a:spcPct val="110000"/>
              </a:lnSpc>
            </a:pPr>
            <a:r>
              <a:rPr lang="hu-HU" sz="2000" dirty="0" smtClean="0">
                <a:latin typeface="+mj-lt"/>
              </a:rPr>
              <a:t>Az átláthatóság és az ellenőrizhetőség biztosítása érdekében nem szerezhet földhasználati jogosultságot a nyilvánosan működő részvénytársaság.</a:t>
            </a:r>
          </a:p>
          <a:p>
            <a:pPr marL="0" indent="0" algn="just">
              <a:lnSpc>
                <a:spcPct val="120000"/>
              </a:lnSpc>
              <a:spcBef>
                <a:spcPts val="0"/>
              </a:spcBef>
              <a:buNone/>
            </a:pPr>
            <a:endParaRPr lang="hu-HU" sz="2000" dirty="0" smtClean="0">
              <a:latin typeface="+mj-lt"/>
            </a:endParaRPr>
          </a:p>
          <a:p>
            <a:pPr algn="just">
              <a:lnSpc>
                <a:spcPct val="110000"/>
              </a:lnSpc>
            </a:pPr>
            <a:r>
              <a:rPr lang="hu-HU" sz="2000" dirty="0" smtClean="0">
                <a:latin typeface="+mj-lt"/>
              </a:rPr>
              <a:t>A 2014. április 30-án fennálló, határozatlan időre vagy 2014. április 30-a után lejáró, határozott időtartamra nem közeli hozzátartozók között szerződéssel alapított haszonélvezeti jog és a használatjoga 2014. május 1-jén a törvény erejénél fogva megszűnik.</a:t>
            </a:r>
          </a:p>
        </p:txBody>
      </p:sp>
      <p:sp>
        <p:nvSpPr>
          <p:cNvPr id="48131" name="Dia számának helye 3"/>
          <p:cNvSpPr txBox="1">
            <a:spLocks noGrp="1"/>
          </p:cNvSpPr>
          <p:nvPr/>
        </p:nvSpPr>
        <p:spPr bwMode="auto">
          <a:xfrm>
            <a:off x="6553200" y="6245225"/>
            <a:ext cx="2133600" cy="476250"/>
          </a:xfrm>
          <a:prstGeom prst="rect">
            <a:avLst/>
          </a:prstGeom>
          <a:noFill/>
          <a:ln w="9525">
            <a:noFill/>
            <a:miter lim="800000"/>
            <a:headEnd/>
            <a:tailEnd/>
          </a:ln>
        </p:spPr>
        <p:txBody>
          <a:bodyPr/>
          <a:lstStyle/>
          <a:p>
            <a:pPr algn="r"/>
            <a:endParaRPr lang="hu-HU" sz="1400" dirty="0"/>
          </a:p>
        </p:txBody>
      </p:sp>
      <p:sp>
        <p:nvSpPr>
          <p:cNvPr id="2" name="Dia számának helye 1"/>
          <p:cNvSpPr>
            <a:spLocks noGrp="1"/>
          </p:cNvSpPr>
          <p:nvPr>
            <p:ph type="sldNum" sz="quarter" idx="12"/>
          </p:nvPr>
        </p:nvSpPr>
        <p:spPr/>
        <p:txBody>
          <a:bodyPr/>
          <a:lstStyle/>
          <a:p>
            <a:pPr>
              <a:defRPr/>
            </a:pPr>
            <a:fld id="{62706624-56F2-4FFF-95CB-59D0262754EA}" type="slidenum">
              <a:rPr lang="hu-HU" smtClean="0">
                <a:solidFill>
                  <a:schemeClr val="tx1"/>
                </a:solidFill>
              </a:rPr>
              <a:pPr>
                <a:defRPr/>
              </a:pPr>
              <a:t>30</a:t>
            </a:fld>
            <a:r>
              <a:rPr lang="hu-HU" dirty="0" smtClean="0">
                <a:solidFill>
                  <a:schemeClr val="tx1"/>
                </a:solidFill>
              </a:rPr>
              <a:t>.</a:t>
            </a:r>
            <a:endParaRPr lang="hu-HU" dirty="0">
              <a:solidFill>
                <a:schemeClr val="tx1"/>
              </a:solidFill>
            </a:endParaRPr>
          </a:p>
        </p:txBody>
      </p:sp>
      <p:sp>
        <p:nvSpPr>
          <p:cNvPr id="4" name="Élőláb helye 3"/>
          <p:cNvSpPr>
            <a:spLocks noGrp="1"/>
          </p:cNvSpPr>
          <p:nvPr>
            <p:ph type="ftr" sz="quarter" idx="11"/>
          </p:nvPr>
        </p:nvSpPr>
        <p:spPr/>
        <p:txBody>
          <a:bodyPr/>
          <a:lstStyle/>
          <a:p>
            <a:pPr>
              <a:defRPr/>
            </a:pPr>
            <a:endParaRPr lang="hu-HU"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Cím 1"/>
          <p:cNvSpPr>
            <a:spLocks noGrp="1"/>
          </p:cNvSpPr>
          <p:nvPr>
            <p:ph type="title" idx="4294967295"/>
          </p:nvPr>
        </p:nvSpPr>
        <p:spPr>
          <a:xfrm>
            <a:off x="539552" y="332656"/>
            <a:ext cx="8229600" cy="792163"/>
          </a:xfrm>
        </p:spPr>
        <p:txBody>
          <a:bodyPr/>
          <a:lstStyle/>
          <a:p>
            <a:pPr eaLnBrk="1" hangingPunct="1"/>
            <a:r>
              <a:rPr lang="hu-HU" sz="3600" b="1" dirty="0" smtClean="0">
                <a:solidFill>
                  <a:srgbClr val="644132"/>
                </a:solidFill>
                <a:latin typeface="Times New Roman" pitchFamily="18" charset="0"/>
                <a:cs typeface="Times New Roman" pitchFamily="18" charset="0"/>
              </a:rPr>
              <a:t>13. Kötelezettségvállalások/nyilatkozatok</a:t>
            </a:r>
          </a:p>
        </p:txBody>
      </p:sp>
      <p:sp>
        <p:nvSpPr>
          <p:cNvPr id="25602" name="Tartalom helye 2"/>
          <p:cNvSpPr>
            <a:spLocks noGrp="1"/>
          </p:cNvSpPr>
          <p:nvPr>
            <p:ph idx="4294967295"/>
          </p:nvPr>
        </p:nvSpPr>
        <p:spPr>
          <a:xfrm>
            <a:off x="457200" y="1484784"/>
            <a:ext cx="8229600" cy="4464273"/>
          </a:xfrm>
        </p:spPr>
        <p:txBody>
          <a:bodyPr/>
          <a:lstStyle/>
          <a:p>
            <a:pPr marL="0" indent="0" algn="just">
              <a:buFontTx/>
              <a:buNone/>
              <a:defRPr/>
            </a:pPr>
            <a:r>
              <a:rPr lang="hu-HU" sz="2000" dirty="0"/>
              <a:t>A földhasználati jogosultság megszerzésének feltétele, hogy a földhasználati jogosultságot szerző fél a földhasználati jogosultság átengedéséről szóló szerződésben (azaz a földhasználati szerződésben), illetve teljes bizonyító erejű magánokiratba vagy közokiratba foglalt nyilatkozatban vállalja, </a:t>
            </a:r>
            <a:r>
              <a:rPr lang="hu-HU" sz="2000" dirty="0" smtClean="0"/>
              <a:t>hogy</a:t>
            </a:r>
          </a:p>
          <a:p>
            <a:pPr marL="0" indent="0" algn="just">
              <a:buFontTx/>
              <a:buNone/>
              <a:defRPr/>
            </a:pPr>
            <a:endParaRPr lang="hu-HU" sz="2000" dirty="0"/>
          </a:p>
          <a:p>
            <a:pPr marL="0" indent="0" algn="just">
              <a:buFontTx/>
              <a:buNone/>
              <a:defRPr/>
            </a:pPr>
            <a:r>
              <a:rPr lang="hu-HU" sz="2000" dirty="0" smtClean="0"/>
              <a:t>a) </a:t>
            </a:r>
            <a:r>
              <a:rPr lang="hu-HU" sz="2000" dirty="0"/>
              <a:t>megfelel a szerzési feltételeknek, </a:t>
            </a:r>
          </a:p>
          <a:p>
            <a:pPr marL="0" indent="0" algn="just">
              <a:buFontTx/>
              <a:buNone/>
              <a:defRPr/>
            </a:pPr>
            <a:r>
              <a:rPr lang="hu-HU" sz="2000" dirty="0" smtClean="0"/>
              <a:t>b) a </a:t>
            </a:r>
            <a:r>
              <a:rPr lang="hu-HU" sz="2000" dirty="0"/>
              <a:t>nemzeti vagyonról szóló 2011. évi CXCVI. törvény szerint átlátható szervezetnek minősül, valamint nem nyilvánosan működő részvénytársaság, </a:t>
            </a:r>
          </a:p>
          <a:p>
            <a:pPr marL="0" indent="0" algn="just">
              <a:buFontTx/>
              <a:buNone/>
              <a:defRPr/>
            </a:pPr>
            <a:r>
              <a:rPr lang="hu-HU" sz="2000" dirty="0" smtClean="0"/>
              <a:t>c) nincs </a:t>
            </a:r>
            <a:r>
              <a:rPr lang="hu-HU" sz="2000" dirty="0"/>
              <a:t>jogerősen megállapított és fennálló földhasználati díjtartozása,</a:t>
            </a:r>
          </a:p>
          <a:p>
            <a:pPr marL="0" indent="0" algn="just">
              <a:buFontTx/>
              <a:buNone/>
              <a:defRPr/>
            </a:pPr>
            <a:r>
              <a:rPr lang="hu-HU" sz="2000" dirty="0" smtClean="0"/>
              <a:t>d) a </a:t>
            </a:r>
            <a:r>
              <a:rPr lang="hu-HU" sz="2000" dirty="0"/>
              <a:t>földhasználati szerződés fennállása alatt a föld használatát másnak nem engedi át, azt maga használja, és ennek során eleget tesz a földhasznosítási kötelezettségének.</a:t>
            </a:r>
          </a:p>
          <a:p>
            <a:pPr algn="just">
              <a:lnSpc>
                <a:spcPct val="150000"/>
              </a:lnSpc>
              <a:defRPr/>
            </a:pPr>
            <a:endParaRPr lang="hu-HU" sz="2000" dirty="0" smtClean="0"/>
          </a:p>
        </p:txBody>
      </p:sp>
      <p:sp>
        <p:nvSpPr>
          <p:cNvPr id="69636" name="Dia számának helye 3"/>
          <p:cNvSpPr txBox="1">
            <a:spLocks noGrp="1"/>
          </p:cNvSpPr>
          <p:nvPr/>
        </p:nvSpPr>
        <p:spPr bwMode="auto">
          <a:xfrm>
            <a:off x="6553200" y="6245225"/>
            <a:ext cx="2133600" cy="476250"/>
          </a:xfrm>
          <a:prstGeom prst="rect">
            <a:avLst/>
          </a:prstGeom>
          <a:noFill/>
          <a:ln w="9525">
            <a:noFill/>
            <a:miter lim="800000"/>
            <a:headEnd/>
            <a:tailEnd/>
          </a:ln>
        </p:spPr>
        <p:txBody>
          <a:bodyPr/>
          <a:lstStyle/>
          <a:p>
            <a:pPr algn="r"/>
            <a:endParaRPr lang="hu-HU" sz="1400" dirty="0"/>
          </a:p>
        </p:txBody>
      </p:sp>
      <p:sp>
        <p:nvSpPr>
          <p:cNvPr id="69637" name="Élőláb helye 4"/>
          <p:cNvSpPr txBox="1">
            <a:spLocks noGrp="1"/>
          </p:cNvSpPr>
          <p:nvPr/>
        </p:nvSpPr>
        <p:spPr bwMode="auto">
          <a:xfrm>
            <a:off x="3124200" y="6245225"/>
            <a:ext cx="2895600" cy="476250"/>
          </a:xfrm>
          <a:prstGeom prst="rect">
            <a:avLst/>
          </a:prstGeom>
          <a:noFill/>
          <a:ln w="9525">
            <a:noFill/>
            <a:miter lim="800000"/>
            <a:headEnd/>
            <a:tailEnd/>
          </a:ln>
        </p:spPr>
        <p:txBody>
          <a:bodyPr/>
          <a:lstStyle/>
          <a:p>
            <a:pPr algn="ctr"/>
            <a:endParaRPr lang="hu-HU" sz="1400"/>
          </a:p>
        </p:txBody>
      </p:sp>
      <p:sp>
        <p:nvSpPr>
          <p:cNvPr id="2" name="Dia számának helye 1"/>
          <p:cNvSpPr>
            <a:spLocks noGrp="1"/>
          </p:cNvSpPr>
          <p:nvPr>
            <p:ph type="sldNum" sz="quarter" idx="12"/>
          </p:nvPr>
        </p:nvSpPr>
        <p:spPr/>
        <p:txBody>
          <a:bodyPr/>
          <a:lstStyle/>
          <a:p>
            <a:pPr>
              <a:defRPr/>
            </a:pPr>
            <a:fld id="{C8090F18-F4B6-424B-B680-5CD87B119890}" type="slidenum">
              <a:rPr lang="hu-HU" smtClean="0">
                <a:solidFill>
                  <a:schemeClr val="tx1"/>
                </a:solidFill>
              </a:rPr>
              <a:pPr>
                <a:defRPr/>
              </a:pPr>
              <a:t>31</a:t>
            </a:fld>
            <a:r>
              <a:rPr lang="hu-HU" dirty="0" smtClean="0">
                <a:solidFill>
                  <a:schemeClr val="tx1"/>
                </a:solidFill>
              </a:rPr>
              <a:t>.</a:t>
            </a:r>
            <a:endParaRPr lang="hu-HU" dirty="0">
              <a:solidFill>
                <a:schemeClr val="tx1"/>
              </a:solidFill>
            </a:endParaRPr>
          </a:p>
        </p:txBody>
      </p:sp>
      <p:sp>
        <p:nvSpPr>
          <p:cNvPr id="4" name="Élőláb helye 3"/>
          <p:cNvSpPr>
            <a:spLocks noGrp="1"/>
          </p:cNvSpPr>
          <p:nvPr>
            <p:ph type="ftr" sz="quarter" idx="11"/>
          </p:nvPr>
        </p:nvSpPr>
        <p:spPr/>
        <p:txBody>
          <a:bodyPr/>
          <a:lstStyle/>
          <a:p>
            <a:pPr>
              <a:defRPr/>
            </a:pPr>
            <a:endParaRPr lang="hu-HU" dirty="0"/>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artalom helye 2"/>
          <p:cNvSpPr>
            <a:spLocks noGrp="1"/>
          </p:cNvSpPr>
          <p:nvPr>
            <p:ph idx="4294967295"/>
          </p:nvPr>
        </p:nvSpPr>
        <p:spPr>
          <a:xfrm>
            <a:off x="395536" y="1196752"/>
            <a:ext cx="8229600" cy="4248249"/>
          </a:xfrm>
        </p:spPr>
        <p:txBody>
          <a:bodyPr/>
          <a:lstStyle/>
          <a:p>
            <a:pPr marL="0" indent="0" algn="just">
              <a:buFontTx/>
              <a:buNone/>
              <a:defRPr/>
            </a:pPr>
            <a:r>
              <a:rPr lang="hu-HU" sz="2000" dirty="0"/>
              <a:t>A d) pont tekintetében nem minősül a használat átengedésének az, ha a földhasználati jogosultságot szerző fél</a:t>
            </a:r>
          </a:p>
          <a:p>
            <a:pPr marL="0" indent="0" algn="just">
              <a:buFontTx/>
              <a:buNone/>
              <a:defRPr/>
            </a:pPr>
            <a:r>
              <a:rPr lang="hu-HU" sz="2000" i="1" dirty="0"/>
              <a:t>a)</a:t>
            </a:r>
            <a:r>
              <a:rPr lang="hu-HU" sz="2000" dirty="0"/>
              <a:t> </a:t>
            </a:r>
            <a:r>
              <a:rPr lang="hu-HU" sz="2000" dirty="0" err="1"/>
              <a:t>a</a:t>
            </a:r>
            <a:r>
              <a:rPr lang="hu-HU" sz="2000" dirty="0"/>
              <a:t> föld használatát</a:t>
            </a:r>
          </a:p>
          <a:p>
            <a:pPr marL="0" indent="0" algn="just">
              <a:buFontTx/>
              <a:buNone/>
              <a:defRPr/>
            </a:pPr>
            <a:r>
              <a:rPr lang="hu-HU" sz="2000" i="1" dirty="0" err="1"/>
              <a:t>aa</a:t>
            </a:r>
            <a:r>
              <a:rPr lang="hu-HU" sz="2000" i="1" dirty="0"/>
              <a:t>)</a:t>
            </a:r>
            <a:r>
              <a:rPr lang="hu-HU" sz="2000" dirty="0"/>
              <a:t> földművesnek minősülő közeli hozzátartozója, vagy</a:t>
            </a:r>
          </a:p>
          <a:p>
            <a:pPr marL="0" indent="0" algn="just">
              <a:buFontTx/>
              <a:buNone/>
              <a:defRPr/>
            </a:pPr>
            <a:r>
              <a:rPr lang="hu-HU" sz="2000" i="1" dirty="0"/>
              <a:t>ab)</a:t>
            </a:r>
            <a:r>
              <a:rPr lang="hu-HU" sz="2000" dirty="0"/>
              <a:t> a legalább 25%-ban a tulajdonában, vagy a közeli hozzátartozójának legalább 25%-ban a tulajdonában álló mezőgazdasági termelőszervezet</a:t>
            </a:r>
          </a:p>
          <a:p>
            <a:pPr marL="0" indent="0" algn="just">
              <a:buFontTx/>
              <a:buNone/>
              <a:defRPr/>
            </a:pPr>
            <a:r>
              <a:rPr lang="hu-HU" sz="2000" dirty="0"/>
              <a:t>javára engedi át,</a:t>
            </a:r>
          </a:p>
          <a:p>
            <a:pPr marL="0" indent="0" algn="just">
              <a:buFontTx/>
              <a:buNone/>
              <a:defRPr/>
            </a:pPr>
            <a:r>
              <a:rPr lang="hu-HU" sz="2000" i="1" dirty="0"/>
              <a:t>b)</a:t>
            </a:r>
            <a:r>
              <a:rPr lang="hu-HU" sz="2000" dirty="0"/>
              <a:t> társult erdőgazdálkodást folytat, vagy</a:t>
            </a:r>
          </a:p>
          <a:p>
            <a:pPr marL="0" indent="0" algn="just">
              <a:buFontTx/>
              <a:buNone/>
              <a:defRPr/>
            </a:pPr>
            <a:r>
              <a:rPr lang="hu-HU" sz="2000" i="1" dirty="0"/>
              <a:t>c)</a:t>
            </a:r>
            <a:r>
              <a:rPr lang="hu-HU" sz="2000" dirty="0"/>
              <a:t> vetőmagtermeléshez szükséges terület biztosítása céljából engedi át a használatot más személy részére.</a:t>
            </a:r>
          </a:p>
          <a:p>
            <a:pPr algn="just">
              <a:lnSpc>
                <a:spcPct val="150000"/>
              </a:lnSpc>
              <a:defRPr/>
            </a:pPr>
            <a:endParaRPr lang="hu-HU" sz="2000" dirty="0" smtClean="0"/>
          </a:p>
        </p:txBody>
      </p:sp>
      <p:sp>
        <p:nvSpPr>
          <p:cNvPr id="70659" name="Dia számának helye 3"/>
          <p:cNvSpPr txBox="1">
            <a:spLocks noGrp="1"/>
          </p:cNvSpPr>
          <p:nvPr/>
        </p:nvSpPr>
        <p:spPr bwMode="auto">
          <a:xfrm>
            <a:off x="6553200" y="6245225"/>
            <a:ext cx="2133600" cy="476250"/>
          </a:xfrm>
          <a:prstGeom prst="rect">
            <a:avLst/>
          </a:prstGeom>
          <a:noFill/>
          <a:ln w="9525">
            <a:noFill/>
            <a:miter lim="800000"/>
            <a:headEnd/>
            <a:tailEnd/>
          </a:ln>
        </p:spPr>
        <p:txBody>
          <a:bodyPr/>
          <a:lstStyle/>
          <a:p>
            <a:pPr algn="r"/>
            <a:endParaRPr lang="hu-HU" sz="1400" dirty="0"/>
          </a:p>
        </p:txBody>
      </p:sp>
      <p:sp>
        <p:nvSpPr>
          <p:cNvPr id="70660" name="Élőláb helye 4"/>
          <p:cNvSpPr txBox="1">
            <a:spLocks noGrp="1"/>
          </p:cNvSpPr>
          <p:nvPr/>
        </p:nvSpPr>
        <p:spPr bwMode="auto">
          <a:xfrm>
            <a:off x="3124200" y="6245225"/>
            <a:ext cx="2895600" cy="476250"/>
          </a:xfrm>
          <a:prstGeom prst="rect">
            <a:avLst/>
          </a:prstGeom>
          <a:noFill/>
          <a:ln w="9525">
            <a:noFill/>
            <a:miter lim="800000"/>
            <a:headEnd/>
            <a:tailEnd/>
          </a:ln>
        </p:spPr>
        <p:txBody>
          <a:bodyPr/>
          <a:lstStyle/>
          <a:p>
            <a:pPr algn="ctr"/>
            <a:endParaRPr lang="hu-HU" sz="1400"/>
          </a:p>
        </p:txBody>
      </p:sp>
      <p:sp>
        <p:nvSpPr>
          <p:cNvPr id="2" name="Dia számának helye 1"/>
          <p:cNvSpPr>
            <a:spLocks noGrp="1"/>
          </p:cNvSpPr>
          <p:nvPr>
            <p:ph type="sldNum" sz="quarter" idx="12"/>
          </p:nvPr>
        </p:nvSpPr>
        <p:spPr/>
        <p:txBody>
          <a:bodyPr/>
          <a:lstStyle/>
          <a:p>
            <a:pPr>
              <a:defRPr/>
            </a:pPr>
            <a:fld id="{C8090F18-F4B6-424B-B680-5CD87B119890}" type="slidenum">
              <a:rPr lang="hu-HU" smtClean="0">
                <a:solidFill>
                  <a:schemeClr val="tx1"/>
                </a:solidFill>
              </a:rPr>
              <a:pPr>
                <a:defRPr/>
              </a:pPr>
              <a:t>32</a:t>
            </a:fld>
            <a:r>
              <a:rPr lang="hu-HU" dirty="0" smtClean="0">
                <a:solidFill>
                  <a:schemeClr val="tx1"/>
                </a:solidFill>
              </a:rPr>
              <a:t>.</a:t>
            </a:r>
            <a:endParaRPr lang="hu-HU" dirty="0">
              <a:solidFill>
                <a:schemeClr val="tx1"/>
              </a:solidFill>
            </a:endParaRPr>
          </a:p>
        </p:txBody>
      </p:sp>
      <p:sp>
        <p:nvSpPr>
          <p:cNvPr id="4" name="Élőláb helye 3"/>
          <p:cNvSpPr>
            <a:spLocks noGrp="1"/>
          </p:cNvSpPr>
          <p:nvPr>
            <p:ph type="ftr" sz="quarter" idx="11"/>
          </p:nvPr>
        </p:nvSpPr>
        <p:spPr/>
        <p:txBody>
          <a:bodyPr/>
          <a:lstStyle/>
          <a:p>
            <a:pPr>
              <a:defRPr/>
            </a:pPr>
            <a:endParaRPr lang="hu-HU" dirty="0"/>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artalom helye 2"/>
          <p:cNvSpPr>
            <a:spLocks noGrp="1"/>
          </p:cNvSpPr>
          <p:nvPr>
            <p:ph idx="4294967295"/>
          </p:nvPr>
        </p:nvSpPr>
        <p:spPr>
          <a:xfrm>
            <a:off x="323528" y="764704"/>
            <a:ext cx="8229600" cy="5048250"/>
          </a:xfrm>
        </p:spPr>
        <p:txBody>
          <a:bodyPr/>
          <a:lstStyle/>
          <a:p>
            <a:pPr marL="0" indent="0" algn="just">
              <a:buFontTx/>
              <a:buNone/>
              <a:defRPr/>
            </a:pPr>
            <a:r>
              <a:rPr lang="hu-HU" sz="2000" dirty="0"/>
              <a:t>A pályakezdő gazdálkodónak a fentieken túl kötelezettséget kell vállalnia arra is, hogy</a:t>
            </a:r>
          </a:p>
          <a:p>
            <a:pPr marL="0" indent="0" algn="just">
              <a:buFontTx/>
              <a:buNone/>
              <a:defRPr/>
            </a:pPr>
            <a:r>
              <a:rPr lang="hu-HU" sz="2000" i="1" dirty="0"/>
              <a:t>a)</a:t>
            </a:r>
            <a:r>
              <a:rPr lang="hu-HU" sz="2000" dirty="0"/>
              <a:t> </a:t>
            </a:r>
            <a:r>
              <a:rPr lang="hu-HU" sz="2000" dirty="0" err="1"/>
              <a:t>a</a:t>
            </a:r>
            <a:r>
              <a:rPr lang="hu-HU" sz="2000" dirty="0"/>
              <a:t> földhasználati jogosultság megszerzésétől számított 1 éven belül a föld helye szerinti településen állandó bejelentett lakosként életvitelszerűen fog tartózkodni, vagy a földhasználati jogosultság megszerzésétől számított 1 éven belül a föld helye szerinti településen mezőgazdasági üzemközpontot létesít, és</a:t>
            </a:r>
          </a:p>
          <a:p>
            <a:pPr marL="0" indent="0" algn="just">
              <a:buFontTx/>
              <a:buNone/>
              <a:defRPr/>
            </a:pPr>
            <a:r>
              <a:rPr lang="hu-HU" sz="2000" i="1" dirty="0"/>
              <a:t>b)</a:t>
            </a:r>
            <a:r>
              <a:rPr lang="hu-HU" sz="2000" dirty="0"/>
              <a:t> mező-, erdőgazdasági tevékenységet, illetve kiegészítő tevékenységet folytat.</a:t>
            </a:r>
          </a:p>
          <a:p>
            <a:pPr marL="0" indent="0" algn="just">
              <a:buFontTx/>
              <a:buNone/>
              <a:defRPr/>
            </a:pPr>
            <a:r>
              <a:rPr lang="hu-HU" sz="2000" dirty="0"/>
              <a:t> </a:t>
            </a:r>
          </a:p>
          <a:p>
            <a:pPr marL="0" indent="0" algn="just">
              <a:buFontTx/>
              <a:buNone/>
              <a:defRPr/>
            </a:pPr>
            <a:r>
              <a:rPr lang="hu-HU" sz="2000" dirty="0"/>
              <a:t>Az újonnan alapított mezőgazdasági termelőszervezetnek pedig a fent meghatározottakon túl kötelezettséget kell vállalnia arra, hogy a földhasználati jogosultság megszerzésétől számított 1 éven belül a föld helye szerinti településen mezőgazdasági üzemközpontot létesít.</a:t>
            </a:r>
          </a:p>
          <a:p>
            <a:pPr algn="just">
              <a:lnSpc>
                <a:spcPct val="150000"/>
              </a:lnSpc>
              <a:defRPr/>
            </a:pPr>
            <a:endParaRPr lang="hu-HU" sz="2000" dirty="0" smtClean="0"/>
          </a:p>
        </p:txBody>
      </p:sp>
      <p:sp>
        <p:nvSpPr>
          <p:cNvPr id="71683" name="Dia számának helye 3"/>
          <p:cNvSpPr txBox="1">
            <a:spLocks noGrp="1"/>
          </p:cNvSpPr>
          <p:nvPr/>
        </p:nvSpPr>
        <p:spPr bwMode="auto">
          <a:xfrm>
            <a:off x="6553200" y="6245225"/>
            <a:ext cx="2133600" cy="476250"/>
          </a:xfrm>
          <a:prstGeom prst="rect">
            <a:avLst/>
          </a:prstGeom>
          <a:noFill/>
          <a:ln w="9525">
            <a:noFill/>
            <a:miter lim="800000"/>
            <a:headEnd/>
            <a:tailEnd/>
          </a:ln>
        </p:spPr>
        <p:txBody>
          <a:bodyPr/>
          <a:lstStyle/>
          <a:p>
            <a:pPr algn="r"/>
            <a:endParaRPr lang="hu-HU" sz="1400" dirty="0"/>
          </a:p>
        </p:txBody>
      </p:sp>
      <p:sp>
        <p:nvSpPr>
          <p:cNvPr id="71684" name="Élőláb helye 4"/>
          <p:cNvSpPr txBox="1">
            <a:spLocks noGrp="1"/>
          </p:cNvSpPr>
          <p:nvPr/>
        </p:nvSpPr>
        <p:spPr bwMode="auto">
          <a:xfrm>
            <a:off x="3419872" y="6245225"/>
            <a:ext cx="2895600" cy="476250"/>
          </a:xfrm>
          <a:prstGeom prst="rect">
            <a:avLst/>
          </a:prstGeom>
          <a:noFill/>
          <a:ln w="9525">
            <a:noFill/>
            <a:miter lim="800000"/>
            <a:headEnd/>
            <a:tailEnd/>
          </a:ln>
        </p:spPr>
        <p:txBody>
          <a:bodyPr/>
          <a:lstStyle/>
          <a:p>
            <a:pPr algn="ctr"/>
            <a:endParaRPr lang="hu-HU" sz="1400"/>
          </a:p>
        </p:txBody>
      </p:sp>
      <p:sp>
        <p:nvSpPr>
          <p:cNvPr id="2" name="Dia számának helye 1"/>
          <p:cNvSpPr>
            <a:spLocks noGrp="1"/>
          </p:cNvSpPr>
          <p:nvPr>
            <p:ph type="sldNum" sz="quarter" idx="12"/>
          </p:nvPr>
        </p:nvSpPr>
        <p:spPr/>
        <p:txBody>
          <a:bodyPr/>
          <a:lstStyle/>
          <a:p>
            <a:pPr>
              <a:defRPr/>
            </a:pPr>
            <a:fld id="{C8090F18-F4B6-424B-B680-5CD87B119890}" type="slidenum">
              <a:rPr lang="hu-HU" smtClean="0">
                <a:solidFill>
                  <a:schemeClr val="tx1"/>
                </a:solidFill>
              </a:rPr>
              <a:pPr>
                <a:defRPr/>
              </a:pPr>
              <a:t>33</a:t>
            </a:fld>
            <a:r>
              <a:rPr lang="hu-HU" dirty="0" smtClean="0">
                <a:solidFill>
                  <a:schemeClr val="tx1"/>
                </a:solidFill>
              </a:rPr>
              <a:t>.</a:t>
            </a:r>
            <a:endParaRPr lang="hu-HU" dirty="0">
              <a:solidFill>
                <a:schemeClr val="tx1"/>
              </a:solidFill>
            </a:endParaRPr>
          </a:p>
        </p:txBody>
      </p:sp>
      <p:sp>
        <p:nvSpPr>
          <p:cNvPr id="4" name="Élőláb helye 3"/>
          <p:cNvSpPr>
            <a:spLocks noGrp="1"/>
          </p:cNvSpPr>
          <p:nvPr>
            <p:ph type="ftr" sz="quarter" idx="11"/>
          </p:nvPr>
        </p:nvSpPr>
        <p:spPr/>
        <p:txBody>
          <a:bodyPr/>
          <a:lstStyle/>
          <a:p>
            <a:pPr>
              <a:defRPr/>
            </a:pPr>
            <a:endParaRPr lang="hu-HU" dirty="0"/>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5" name="Dia számának helye 3"/>
          <p:cNvSpPr>
            <a:spLocks noGrp="1"/>
          </p:cNvSpPr>
          <p:nvPr>
            <p:ph type="sldNum" sz="quarter" idx="12"/>
          </p:nvPr>
        </p:nvSpPr>
        <p:spPr>
          <a:noFill/>
          <a:ln>
            <a:miter lim="800000"/>
            <a:headEnd/>
            <a:tailEnd/>
          </a:ln>
        </p:spPr>
        <p:txBody>
          <a:bodyPr/>
          <a:lstStyle/>
          <a:p>
            <a:fld id="{3D9D5BF8-17F7-4606-B007-6A59EF848A7E}" type="slidenum">
              <a:rPr lang="hu-HU" smtClean="0">
                <a:solidFill>
                  <a:schemeClr val="tx1"/>
                </a:solidFill>
                <a:cs typeface="Arial" charset="0"/>
              </a:rPr>
              <a:pPr/>
              <a:t>34</a:t>
            </a:fld>
            <a:r>
              <a:rPr lang="hu-HU" dirty="0" smtClean="0">
                <a:solidFill>
                  <a:schemeClr val="tx1"/>
                </a:solidFill>
                <a:cs typeface="Arial" charset="0"/>
              </a:rPr>
              <a:t>.</a:t>
            </a:r>
          </a:p>
        </p:txBody>
      </p:sp>
      <p:sp>
        <p:nvSpPr>
          <p:cNvPr id="49153" name="Cím 1"/>
          <p:cNvSpPr>
            <a:spLocks noGrp="1"/>
          </p:cNvSpPr>
          <p:nvPr>
            <p:ph type="title" idx="4294967295"/>
          </p:nvPr>
        </p:nvSpPr>
        <p:spPr>
          <a:xfrm>
            <a:off x="539552" y="116632"/>
            <a:ext cx="8229600" cy="1152525"/>
          </a:xfrm>
        </p:spPr>
        <p:txBody>
          <a:bodyPr/>
          <a:lstStyle/>
          <a:p>
            <a:pPr eaLnBrk="1" hangingPunct="1"/>
            <a:r>
              <a:rPr lang="hu-HU" sz="3600" b="1" dirty="0" smtClean="0">
                <a:solidFill>
                  <a:srgbClr val="644132"/>
                </a:solidFill>
                <a:latin typeface="Times New Roman" pitchFamily="18" charset="0"/>
                <a:cs typeface="Times New Roman" pitchFamily="18" charset="0"/>
              </a:rPr>
              <a:t>14. Eljárási szabályok</a:t>
            </a:r>
          </a:p>
        </p:txBody>
      </p:sp>
      <p:sp>
        <p:nvSpPr>
          <p:cNvPr id="49154" name="Tartalom helye 2"/>
          <p:cNvSpPr>
            <a:spLocks noGrp="1"/>
          </p:cNvSpPr>
          <p:nvPr>
            <p:ph idx="4294967295"/>
          </p:nvPr>
        </p:nvSpPr>
        <p:spPr>
          <a:xfrm>
            <a:off x="395536" y="1196752"/>
            <a:ext cx="8229600" cy="5112568"/>
          </a:xfrm>
        </p:spPr>
        <p:txBody>
          <a:bodyPr>
            <a:noAutofit/>
          </a:bodyPr>
          <a:lstStyle/>
          <a:p>
            <a:pPr marL="0" indent="0" algn="just">
              <a:buFontTx/>
              <a:buNone/>
            </a:pPr>
            <a:r>
              <a:rPr lang="hu-HU" sz="2000" dirty="0" smtClean="0"/>
              <a:t>A haszonbérbeadó által elfogadott haszonbérleti ajánlatot </a:t>
            </a:r>
            <a:r>
              <a:rPr lang="hu-HU" sz="2000" u="sng" dirty="0" smtClean="0"/>
              <a:t>egységes okiratba kell foglalni</a:t>
            </a:r>
            <a:r>
              <a:rPr lang="hu-HU" sz="2000" dirty="0" smtClean="0"/>
              <a:t>, és haszonbérleti szerződést a haszonbérbeadónak közölnie kell a Földforgalmi törvényen, valamint más törvényen alapuló előhaszonbérletre jogosultakkal. </a:t>
            </a:r>
          </a:p>
          <a:p>
            <a:pPr marL="0" indent="0" algn="just">
              <a:buFontTx/>
              <a:buNone/>
            </a:pPr>
            <a:r>
              <a:rPr lang="hu-HU" sz="2000" dirty="0" smtClean="0"/>
              <a:t>A közlésnek a föld fekvése szerint illetékes települési önkormányzat jegyzője útján, hirdetményi úton kell történnie.</a:t>
            </a:r>
          </a:p>
          <a:p>
            <a:pPr marL="0" indent="0" algn="just">
              <a:buFontTx/>
              <a:buNone/>
            </a:pPr>
            <a:r>
              <a:rPr lang="hu-HU" sz="2000" dirty="0" smtClean="0"/>
              <a:t>Más törvényen alapuló előhaszonbérleti jog esetében azonban a hirdetményi közlésen túl a haszonbérbeadónak közvetlenül is közölnie kell az előhaszonbérletre jogosultakkal a szerződést. [Ilyen pl., a hegyközségekről szóló 2012. évi CCXIX. tv. rendelkezése szerint előhaszonbérleti joggal rendelkező hegyközségi tag.] A közvetlen közlés történhet postai úton, illetve az átvétel igazolása mellett személyes átadással. </a:t>
            </a:r>
          </a:p>
          <a:p>
            <a:pPr marL="0" indent="0" algn="just">
              <a:buFontTx/>
              <a:buNone/>
            </a:pPr>
            <a:r>
              <a:rPr lang="hu-HU" sz="2000" dirty="0" smtClean="0"/>
              <a:t>A más törvényen alapuló előhaszonbérleti joggal rendelkezők esetében is az önkormányzatnál történő kifüggesztés kezdő napja számít joghatályos közlésnek, így a jognyilatkozat megtételére nyitva álló határidőt is ettől a naptól kell számítani. </a:t>
            </a:r>
          </a:p>
        </p:txBody>
      </p:sp>
      <p:sp>
        <p:nvSpPr>
          <p:cNvPr id="3" name="Élőláb helye 2"/>
          <p:cNvSpPr>
            <a:spLocks noGrp="1"/>
          </p:cNvSpPr>
          <p:nvPr>
            <p:ph type="ftr" sz="quarter" idx="11"/>
          </p:nvPr>
        </p:nvSpPr>
        <p:spPr/>
        <p:txBody>
          <a:bodyPr/>
          <a:lstStyle/>
          <a:p>
            <a:pPr>
              <a:defRPr/>
            </a:pPr>
            <a:endParaRPr lang="hu-HU" dirty="0"/>
          </a:p>
        </p:txBody>
      </p:sp>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Dia számának helye 2"/>
          <p:cNvSpPr>
            <a:spLocks noGrp="1"/>
          </p:cNvSpPr>
          <p:nvPr>
            <p:ph type="sldNum" sz="quarter" idx="12"/>
          </p:nvPr>
        </p:nvSpPr>
        <p:spPr>
          <a:noFill/>
          <a:ln>
            <a:miter lim="800000"/>
            <a:headEnd/>
            <a:tailEnd/>
          </a:ln>
        </p:spPr>
        <p:txBody>
          <a:bodyPr/>
          <a:lstStyle/>
          <a:p>
            <a:fld id="{9BE37435-9E21-4536-A4DC-B7E6A42C4F1C}" type="slidenum">
              <a:rPr lang="hu-HU" smtClean="0">
                <a:solidFill>
                  <a:schemeClr val="tx1"/>
                </a:solidFill>
                <a:cs typeface="Arial" charset="0"/>
              </a:rPr>
              <a:pPr/>
              <a:t>35</a:t>
            </a:fld>
            <a:r>
              <a:rPr lang="hu-HU" dirty="0" smtClean="0">
                <a:solidFill>
                  <a:schemeClr val="tx1"/>
                </a:solidFill>
                <a:cs typeface="Arial" charset="0"/>
              </a:rPr>
              <a:t>.</a:t>
            </a:r>
          </a:p>
        </p:txBody>
      </p:sp>
      <p:sp>
        <p:nvSpPr>
          <p:cNvPr id="50177" name="Tartalom helye 2"/>
          <p:cNvSpPr>
            <a:spLocks noGrp="1"/>
          </p:cNvSpPr>
          <p:nvPr>
            <p:ph idx="4294967295"/>
          </p:nvPr>
        </p:nvSpPr>
        <p:spPr>
          <a:xfrm>
            <a:off x="395536" y="548680"/>
            <a:ext cx="8229600" cy="5184576"/>
          </a:xfrm>
        </p:spPr>
        <p:txBody>
          <a:bodyPr>
            <a:noAutofit/>
          </a:bodyPr>
          <a:lstStyle/>
          <a:p>
            <a:pPr marL="0" indent="0" algn="just">
              <a:buFontTx/>
              <a:buNone/>
            </a:pPr>
            <a:r>
              <a:rPr lang="hu-HU" sz="2000" dirty="0" smtClean="0"/>
              <a:t>A hirdetményi úton történő közlés az önkormányzat hirdetőtáblájára történő kifüggesztéssel történik. A közlés első napja a kifüggesztést követő nap, az előhaszonbérletre jogosult e naptól számított 15 napos határidőn belül tehet elfogadó vagy lemondó nyilatkozatot. Ez a határidő jogvesztő.</a:t>
            </a:r>
          </a:p>
          <a:p>
            <a:pPr marL="0" indent="0" algn="just">
              <a:spcBef>
                <a:spcPts val="0"/>
              </a:spcBef>
              <a:buFontTx/>
              <a:buNone/>
            </a:pPr>
            <a:endParaRPr lang="hu-HU" sz="2000" dirty="0" smtClean="0"/>
          </a:p>
          <a:p>
            <a:pPr marL="0" indent="0" algn="just">
              <a:buFontTx/>
              <a:buNone/>
            </a:pPr>
            <a:r>
              <a:rPr lang="hu-HU" sz="2000" dirty="0" smtClean="0"/>
              <a:t>A közlési eljárás díj- és illetékmentes. </a:t>
            </a:r>
          </a:p>
          <a:p>
            <a:pPr marL="0" indent="0" algn="just">
              <a:spcBef>
                <a:spcPts val="0"/>
              </a:spcBef>
              <a:buFontTx/>
              <a:buNone/>
            </a:pPr>
            <a:endParaRPr lang="hu-HU" sz="2000" dirty="0" smtClean="0"/>
          </a:p>
          <a:p>
            <a:pPr marL="0" indent="0" algn="just">
              <a:buFontTx/>
              <a:buNone/>
            </a:pPr>
            <a:r>
              <a:rPr lang="hu-HU" sz="2000" dirty="0" smtClean="0"/>
              <a:t>A hirdetményi úton történő közlésre vonatkozó szabályokat az elővásárlási és előhaszonbérleti jog gyakorlása érdekében az adás-vételi és a haszonbérleti szerződés hirdetményi úton történő közlésére vonatkozó eljárási szabályokról szóló 474/2013. (XII. 12.) Korm. rendelet tartalmazza. </a:t>
            </a:r>
          </a:p>
          <a:p>
            <a:pPr marL="0" indent="0" algn="just">
              <a:spcBef>
                <a:spcPts val="0"/>
              </a:spcBef>
              <a:buFontTx/>
              <a:buNone/>
            </a:pPr>
            <a:r>
              <a:rPr lang="hu-HU" sz="2000" dirty="0" smtClean="0"/>
              <a:t> </a:t>
            </a:r>
          </a:p>
          <a:p>
            <a:pPr marL="0" indent="0" algn="just">
              <a:buFontTx/>
              <a:buNone/>
            </a:pPr>
            <a:r>
              <a:rPr lang="hu-HU" sz="2000" dirty="0" smtClean="0"/>
              <a:t>A 474/2013. (XII. 12.) Korm. rendelet rendelkezéseit a 2013. december 15-én vagy azt követően közzétett (közölt) haszonbérleti szerződésekre kell alkalmazni. Az előírt formanyomtatványok a VM és a földhivatalok honlapján megtalálhatóak.</a:t>
            </a:r>
          </a:p>
        </p:txBody>
      </p:sp>
      <p:sp>
        <p:nvSpPr>
          <p:cNvPr id="3" name="Élőláb helye 2"/>
          <p:cNvSpPr>
            <a:spLocks noGrp="1"/>
          </p:cNvSpPr>
          <p:nvPr>
            <p:ph type="ftr" sz="quarter" idx="11"/>
          </p:nvPr>
        </p:nvSpPr>
        <p:spPr/>
        <p:txBody>
          <a:bodyPr/>
          <a:lstStyle/>
          <a:p>
            <a:pPr>
              <a:defRPr/>
            </a:pPr>
            <a:r>
              <a:rPr lang="hu-HU" dirty="0" smtClean="0"/>
              <a:t>.</a:t>
            </a:r>
            <a:endParaRPr lang="hu-HU" dirty="0"/>
          </a:p>
        </p:txBody>
      </p:sp>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Dia számának helye 2"/>
          <p:cNvSpPr>
            <a:spLocks noGrp="1"/>
          </p:cNvSpPr>
          <p:nvPr>
            <p:ph type="sldNum" sz="quarter" idx="12"/>
          </p:nvPr>
        </p:nvSpPr>
        <p:spPr>
          <a:noFill/>
          <a:ln>
            <a:miter lim="800000"/>
            <a:headEnd/>
            <a:tailEnd/>
          </a:ln>
        </p:spPr>
        <p:txBody>
          <a:bodyPr/>
          <a:lstStyle/>
          <a:p>
            <a:fld id="{5BD97873-F24B-4A09-BDF1-A1093AD14E3E}" type="slidenum">
              <a:rPr lang="hu-HU" smtClean="0">
                <a:solidFill>
                  <a:schemeClr val="tx1"/>
                </a:solidFill>
                <a:cs typeface="Arial" charset="0"/>
              </a:rPr>
              <a:pPr/>
              <a:t>36</a:t>
            </a:fld>
            <a:r>
              <a:rPr lang="hu-HU" dirty="0" smtClean="0">
                <a:solidFill>
                  <a:schemeClr val="tx1"/>
                </a:solidFill>
                <a:cs typeface="Arial" charset="0"/>
              </a:rPr>
              <a:t>.</a:t>
            </a:r>
          </a:p>
        </p:txBody>
      </p:sp>
      <p:sp>
        <p:nvSpPr>
          <p:cNvPr id="51201" name="Tartalom helye 2"/>
          <p:cNvSpPr>
            <a:spLocks noGrp="1"/>
          </p:cNvSpPr>
          <p:nvPr>
            <p:ph idx="4294967295"/>
          </p:nvPr>
        </p:nvSpPr>
        <p:spPr>
          <a:xfrm>
            <a:off x="467544" y="548680"/>
            <a:ext cx="8229600" cy="5472608"/>
          </a:xfrm>
        </p:spPr>
        <p:txBody>
          <a:bodyPr>
            <a:normAutofit fontScale="92500" lnSpcReduction="10000"/>
          </a:bodyPr>
          <a:lstStyle/>
          <a:p>
            <a:pPr marL="0" indent="0" algn="just">
              <a:lnSpc>
                <a:spcPct val="110000"/>
              </a:lnSpc>
              <a:buFontTx/>
              <a:buNone/>
            </a:pPr>
            <a:r>
              <a:rPr lang="hu-HU" sz="1800" dirty="0" smtClean="0"/>
              <a:t>A 474/2013. (XII. 12.) Korm. rendelet értelmében a közlési eljárás megindítása érdekében a haszonbérbeadónak (közös tulajdonban álló föld esetében a tulajdonosok által kijelölt haszonbérbeadó tulajdonostársnak) a jegyzőhöz </a:t>
            </a:r>
            <a:r>
              <a:rPr lang="hu-HU" sz="1800" u="sng" dirty="0" smtClean="0"/>
              <a:t>közzétételi kérelmet</a:t>
            </a:r>
            <a:r>
              <a:rPr lang="hu-HU" sz="1800" dirty="0" smtClean="0"/>
              <a:t> kell benyújtania az erre a célra rendszeresített formanyomtatványon. A kérelemhez </a:t>
            </a:r>
            <a:r>
              <a:rPr lang="hu-HU" sz="1800" u="sng" dirty="0" smtClean="0"/>
              <a:t>3 eredeti példányban kell csatolni a haszonbérleti szerződést.</a:t>
            </a:r>
            <a:r>
              <a:rPr lang="hu-HU" sz="1800" dirty="0" smtClean="0"/>
              <a:t> (A közzétételi kérelmet a korábbi szabályozás nem ismerte.)</a:t>
            </a:r>
          </a:p>
          <a:p>
            <a:pPr marL="0" indent="0" algn="just">
              <a:lnSpc>
                <a:spcPct val="110000"/>
              </a:lnSpc>
              <a:buFontTx/>
              <a:buNone/>
            </a:pPr>
            <a:r>
              <a:rPr lang="hu-HU" sz="1800" dirty="0" smtClean="0"/>
              <a:t> </a:t>
            </a:r>
          </a:p>
          <a:p>
            <a:pPr marL="0" indent="0" algn="just">
              <a:lnSpc>
                <a:spcPct val="110000"/>
              </a:lnSpc>
              <a:buFontTx/>
              <a:buNone/>
            </a:pPr>
            <a:r>
              <a:rPr lang="hu-HU" sz="1800" dirty="0" smtClean="0"/>
              <a:t>A jegyző hiányos benyújtás esetén a kérelmezőt felhívhatja a hiányok pótlására, illetve megtagadhatja a kérelem teljesítését, ha a felhívás eredménytelen, vagy a kérelmet nem az arra jogosult haszonbérbeadó nyújtotta be.</a:t>
            </a:r>
          </a:p>
          <a:p>
            <a:pPr marL="0" indent="0" algn="just">
              <a:lnSpc>
                <a:spcPct val="110000"/>
              </a:lnSpc>
              <a:buFontTx/>
              <a:buNone/>
            </a:pPr>
            <a:endParaRPr lang="hu-HU" sz="1800" dirty="0" smtClean="0"/>
          </a:p>
          <a:p>
            <a:pPr marL="0" indent="0" algn="just">
              <a:lnSpc>
                <a:spcPct val="110000"/>
              </a:lnSpc>
              <a:buFontTx/>
              <a:buNone/>
            </a:pPr>
            <a:r>
              <a:rPr lang="hu-HU" sz="1800" dirty="0" smtClean="0"/>
              <a:t>Osztatlan közös tulajdonban álló föld és több haszonbérbeadó esetében, ha a szerződés tartalmát tulajdonostársanként külön-külön okiratba foglalták (ez is egységes okiratba foglalt szerződésnek minősül a </a:t>
            </a:r>
            <a:r>
              <a:rPr lang="hu-HU" sz="1800" dirty="0" err="1" smtClean="0"/>
              <a:t>Fétv</a:t>
            </a:r>
            <a:r>
              <a:rPr lang="hu-HU" sz="1800" dirty="0" smtClean="0"/>
              <a:t>. alapján) a közzétételi kérelem mellé be kell nyújtani az önállóan kötött haszonbérleti szerződéseket együttesen, összefűzve. </a:t>
            </a:r>
          </a:p>
          <a:p>
            <a:pPr marL="0" indent="0" algn="just">
              <a:lnSpc>
                <a:spcPct val="110000"/>
              </a:lnSpc>
              <a:buFontTx/>
              <a:buNone/>
            </a:pPr>
            <a:endParaRPr lang="hu-HU" sz="1800" dirty="0" smtClean="0"/>
          </a:p>
          <a:p>
            <a:pPr marL="0" indent="0" algn="just">
              <a:lnSpc>
                <a:spcPct val="110000"/>
              </a:lnSpc>
              <a:buFontTx/>
              <a:buNone/>
            </a:pPr>
            <a:r>
              <a:rPr lang="hu-HU" sz="1800" dirty="0" smtClean="0"/>
              <a:t>Ezen túlmenően be kell nyújtani a </a:t>
            </a:r>
            <a:r>
              <a:rPr lang="hu-HU" sz="1800" u="sng" dirty="0" smtClean="0"/>
              <a:t>közzétételi közleményt</a:t>
            </a:r>
            <a:r>
              <a:rPr lang="hu-HU" sz="1800" dirty="0" smtClean="0"/>
              <a:t> a megfelelő formanyomtatvány használatával. Az eljárás egyszerűsítése érdekében a szerződés helyett ez a közzétételi közlemény kerül kifüggesztésre. </a:t>
            </a:r>
          </a:p>
          <a:p>
            <a:pPr marL="0" indent="0" algn="just">
              <a:buFontTx/>
              <a:buNone/>
            </a:pPr>
            <a:endParaRPr lang="hu-HU" sz="1700" dirty="0" smtClean="0"/>
          </a:p>
        </p:txBody>
      </p:sp>
      <p:sp>
        <p:nvSpPr>
          <p:cNvPr id="3" name="Élőláb helye 2"/>
          <p:cNvSpPr>
            <a:spLocks noGrp="1"/>
          </p:cNvSpPr>
          <p:nvPr>
            <p:ph type="ftr" sz="quarter" idx="11"/>
          </p:nvPr>
        </p:nvSpPr>
        <p:spPr/>
        <p:txBody>
          <a:bodyPr/>
          <a:lstStyle/>
          <a:p>
            <a:pPr>
              <a:defRPr/>
            </a:pPr>
            <a:endParaRPr lang="hu-HU" dirty="0"/>
          </a:p>
        </p:txBody>
      </p:sp>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Dia számának helye 2"/>
          <p:cNvSpPr>
            <a:spLocks noGrp="1"/>
          </p:cNvSpPr>
          <p:nvPr>
            <p:ph type="sldNum" sz="quarter" idx="12"/>
          </p:nvPr>
        </p:nvSpPr>
        <p:spPr>
          <a:noFill/>
          <a:ln>
            <a:miter lim="800000"/>
            <a:headEnd/>
            <a:tailEnd/>
          </a:ln>
        </p:spPr>
        <p:txBody>
          <a:bodyPr/>
          <a:lstStyle/>
          <a:p>
            <a:fld id="{4DCE01D0-4399-4A08-A91E-A08EAF330E06}" type="slidenum">
              <a:rPr lang="hu-HU" smtClean="0">
                <a:solidFill>
                  <a:schemeClr val="tx1"/>
                </a:solidFill>
                <a:cs typeface="Arial" charset="0"/>
              </a:rPr>
              <a:pPr/>
              <a:t>37</a:t>
            </a:fld>
            <a:r>
              <a:rPr lang="hu-HU" dirty="0" smtClean="0">
                <a:solidFill>
                  <a:schemeClr val="tx1"/>
                </a:solidFill>
                <a:cs typeface="Arial" charset="0"/>
              </a:rPr>
              <a:t>.</a:t>
            </a:r>
          </a:p>
        </p:txBody>
      </p:sp>
      <p:sp>
        <p:nvSpPr>
          <p:cNvPr id="52225" name="Tartalom helye 2"/>
          <p:cNvSpPr>
            <a:spLocks noGrp="1"/>
          </p:cNvSpPr>
          <p:nvPr>
            <p:ph idx="4294967295"/>
          </p:nvPr>
        </p:nvSpPr>
        <p:spPr>
          <a:xfrm>
            <a:off x="467544" y="692696"/>
            <a:ext cx="8229600" cy="4464496"/>
          </a:xfrm>
        </p:spPr>
        <p:txBody>
          <a:bodyPr>
            <a:normAutofit lnSpcReduction="10000"/>
          </a:bodyPr>
          <a:lstStyle/>
          <a:p>
            <a:pPr marL="0" indent="0" algn="just">
              <a:buFontTx/>
              <a:buNone/>
            </a:pPr>
            <a:r>
              <a:rPr lang="hu-HU" sz="2000" dirty="0" smtClean="0"/>
              <a:t>A kérelemhez csatolni kell ezen kívül a haszonbérlő írásbeli nyilatkozatát arról, hogy a tulajdonostársakkal önállóan kötött haszonbérleti szerződések tartalmilag megegyeznek, az eltérés kizárólag a haszonbérbeadó tulajdonostársak személyében, és az őket megillető tulajdoni hányadnak megfelelő azon terület tekintetében áll fenn, amelyet haszonbérlő részére használatra átengednek.</a:t>
            </a:r>
          </a:p>
          <a:p>
            <a:pPr marL="0" indent="0" algn="just">
              <a:buFontTx/>
              <a:buNone/>
            </a:pPr>
            <a:r>
              <a:rPr lang="hu-HU" sz="2000" dirty="0" smtClean="0"/>
              <a:t> </a:t>
            </a:r>
          </a:p>
          <a:p>
            <a:pPr marL="0" indent="0" algn="just">
              <a:buFontTx/>
              <a:buNone/>
            </a:pPr>
            <a:r>
              <a:rPr lang="hu-HU" sz="2000" dirty="0" smtClean="0"/>
              <a:t>A 474/2013. (XII. 12.) Korm. rendelet külön szabályozást tartalmaz a közzétételi kérelem </a:t>
            </a:r>
            <a:r>
              <a:rPr lang="hu-HU" sz="2000" u="sng" dirty="0" smtClean="0"/>
              <a:t>visszavonása</a:t>
            </a:r>
            <a:r>
              <a:rPr lang="hu-HU" sz="2000" dirty="0" smtClean="0"/>
              <a:t> esetére is. A kérelmező a közzétételi kérelmet csak a szerződés kifüggesztéséig vonhatja vissza, vagyis ha a jegyző a szerződést már kifüggesztette, a kérelem visszavonására nincs lehetőség. </a:t>
            </a:r>
          </a:p>
          <a:p>
            <a:pPr marL="0" indent="0" algn="just">
              <a:buFontTx/>
              <a:buNone/>
            </a:pPr>
            <a:endParaRPr lang="hu-HU" sz="2000" dirty="0" smtClean="0"/>
          </a:p>
          <a:p>
            <a:pPr marL="0" indent="0" algn="just">
              <a:buFontTx/>
              <a:buNone/>
            </a:pPr>
            <a:r>
              <a:rPr lang="hu-HU" sz="2000" dirty="0" smtClean="0"/>
              <a:t>A kifüggesztést követően megküldött visszavonásnak joghatása nincs, a visszavonás a közlés joghatályát nem szünteti meg. </a:t>
            </a:r>
          </a:p>
          <a:p>
            <a:pPr marL="0" indent="0" algn="just">
              <a:buFontTx/>
              <a:buNone/>
            </a:pPr>
            <a:endParaRPr lang="hu-HU" sz="1800" dirty="0" smtClean="0"/>
          </a:p>
        </p:txBody>
      </p:sp>
      <p:sp>
        <p:nvSpPr>
          <p:cNvPr id="3" name="Élőláb helye 2"/>
          <p:cNvSpPr>
            <a:spLocks noGrp="1"/>
          </p:cNvSpPr>
          <p:nvPr>
            <p:ph type="ftr" sz="quarter" idx="11"/>
          </p:nvPr>
        </p:nvSpPr>
        <p:spPr/>
        <p:txBody>
          <a:bodyPr/>
          <a:lstStyle/>
          <a:p>
            <a:pPr>
              <a:defRPr/>
            </a:pPr>
            <a:endParaRPr lang="hu-HU" dirty="0"/>
          </a:p>
        </p:txBody>
      </p:sp>
    </p:spTree>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Dia számának helye 2"/>
          <p:cNvSpPr>
            <a:spLocks noGrp="1"/>
          </p:cNvSpPr>
          <p:nvPr>
            <p:ph type="sldNum" sz="quarter" idx="12"/>
          </p:nvPr>
        </p:nvSpPr>
        <p:spPr>
          <a:noFill/>
          <a:ln>
            <a:miter lim="800000"/>
            <a:headEnd/>
            <a:tailEnd/>
          </a:ln>
        </p:spPr>
        <p:txBody>
          <a:bodyPr/>
          <a:lstStyle/>
          <a:p>
            <a:fld id="{0F32C7F4-A6EF-4CAC-824B-D5DB741A4832}" type="slidenum">
              <a:rPr lang="hu-HU" smtClean="0">
                <a:solidFill>
                  <a:schemeClr val="tx1"/>
                </a:solidFill>
                <a:cs typeface="Arial" charset="0"/>
              </a:rPr>
              <a:pPr/>
              <a:t>38</a:t>
            </a:fld>
            <a:r>
              <a:rPr lang="hu-HU" dirty="0" smtClean="0">
                <a:solidFill>
                  <a:schemeClr val="tx1"/>
                </a:solidFill>
                <a:cs typeface="Arial" charset="0"/>
              </a:rPr>
              <a:t>.</a:t>
            </a:r>
          </a:p>
        </p:txBody>
      </p:sp>
      <p:sp>
        <p:nvSpPr>
          <p:cNvPr id="53249" name="Tartalom helye 2"/>
          <p:cNvSpPr>
            <a:spLocks noGrp="1"/>
          </p:cNvSpPr>
          <p:nvPr>
            <p:ph idx="4294967295"/>
          </p:nvPr>
        </p:nvSpPr>
        <p:spPr>
          <a:xfrm>
            <a:off x="395536" y="332656"/>
            <a:ext cx="8229600" cy="5616624"/>
          </a:xfrm>
        </p:spPr>
        <p:txBody>
          <a:bodyPr/>
          <a:lstStyle/>
          <a:p>
            <a:pPr marL="0" indent="0" algn="just">
              <a:buFontTx/>
              <a:buNone/>
            </a:pPr>
            <a:r>
              <a:rPr lang="hu-HU" sz="1800" dirty="0" smtClean="0"/>
              <a:t>Az előhaszonbérletre jogosultak a fentebb már említett 15 napos határidőn belül tehetnek jognyilatkozatot.</a:t>
            </a:r>
          </a:p>
          <a:p>
            <a:pPr marL="0" indent="0" algn="just">
              <a:buFontTx/>
              <a:buNone/>
            </a:pPr>
            <a:endParaRPr lang="hu-HU" sz="1800" dirty="0" smtClean="0"/>
          </a:p>
          <a:p>
            <a:pPr marL="0" indent="0" algn="just">
              <a:buFontTx/>
              <a:buNone/>
            </a:pPr>
            <a:r>
              <a:rPr lang="hu-HU" sz="1800" dirty="0" smtClean="0"/>
              <a:t>Nem gyakorolhatja az előhaszonbérleti jogát az a mezőgazdasági termelőszervezet, amely csődeljárás, felszámolási eljárás vagy végelszámolási eljárás alatt áll.</a:t>
            </a:r>
          </a:p>
          <a:p>
            <a:pPr marL="0" indent="0" algn="just">
              <a:buFontTx/>
              <a:buNone/>
            </a:pPr>
            <a:r>
              <a:rPr lang="hu-HU" sz="1800" dirty="0" smtClean="0"/>
              <a:t> </a:t>
            </a:r>
          </a:p>
          <a:p>
            <a:pPr marL="0" indent="0" algn="just">
              <a:buFontTx/>
              <a:buNone/>
            </a:pPr>
            <a:r>
              <a:rPr lang="hu-HU" sz="1800" dirty="0" smtClean="0"/>
              <a:t>Az előhaszonbérletre jogosult elfogadó jognyilatkozatára új szabályok vonatkoznak. A legfontosabb változások a nyilatkozat alakiságára és tartalmi elemeire vonatkozó szabályokat érintik. </a:t>
            </a:r>
          </a:p>
          <a:p>
            <a:pPr marL="0" indent="0" algn="just">
              <a:buFontTx/>
              <a:buNone/>
            </a:pPr>
            <a:r>
              <a:rPr lang="hu-HU" sz="1800" b="1" dirty="0" smtClean="0"/>
              <a:t> </a:t>
            </a:r>
            <a:endParaRPr lang="hu-HU" sz="1800" dirty="0" smtClean="0"/>
          </a:p>
          <a:p>
            <a:pPr marL="0" indent="0" algn="just">
              <a:buFontTx/>
              <a:buNone/>
            </a:pPr>
            <a:r>
              <a:rPr lang="hu-HU" sz="1800" i="1" dirty="0" smtClean="0"/>
              <a:t>Alaki elemek:</a:t>
            </a:r>
            <a:r>
              <a:rPr lang="hu-HU" sz="1800" b="1" dirty="0" smtClean="0"/>
              <a:t> </a:t>
            </a:r>
            <a:r>
              <a:rPr lang="hu-HU" sz="1800" dirty="0" smtClean="0"/>
              <a:t>Az elfogadó jognyilatkozatot legalább teljes bizonyító erejű magánokiratba, illetve közokiratba kell foglalni. </a:t>
            </a:r>
          </a:p>
          <a:p>
            <a:pPr marL="0" indent="0" algn="just">
              <a:buFontTx/>
              <a:buNone/>
            </a:pPr>
            <a:r>
              <a:rPr lang="hu-HU" sz="1800" i="1" dirty="0" smtClean="0"/>
              <a:t>Tartalmi elemek:	</a:t>
            </a:r>
            <a:r>
              <a:rPr lang="hu-HU" sz="1800" dirty="0" smtClean="0"/>
              <a:t>Az elfogadó jognyilatkozatban meg kell jelölni az előhaszonbérleti jogosultság jogalapját, valamint, ha az előhaszonbérleti jog törvényen alapul, úgy azt is, hogy az előhaszonbérletre jogosult mely törvény alapján és az ott meghatározott sorrend melyik ranghelyén gyakorolja előhaszonbérleti jogát. Azon előhaszonbérletre jogosultaknak, akik a sorrendben mindenkit megelőznek, az elfogadó nyilatkozatban az ezt megalapozó tényről is nyilatkozniuk kell. </a:t>
            </a:r>
          </a:p>
        </p:txBody>
      </p:sp>
      <p:sp>
        <p:nvSpPr>
          <p:cNvPr id="3" name="Élőláb helye 2"/>
          <p:cNvSpPr>
            <a:spLocks noGrp="1"/>
          </p:cNvSpPr>
          <p:nvPr>
            <p:ph type="ftr" sz="quarter" idx="11"/>
          </p:nvPr>
        </p:nvSpPr>
        <p:spPr/>
        <p:txBody>
          <a:bodyPr/>
          <a:lstStyle/>
          <a:p>
            <a:pPr>
              <a:defRPr/>
            </a:pPr>
            <a:endParaRPr lang="hu-HU" dirty="0"/>
          </a:p>
        </p:txBody>
      </p:sp>
    </p:spTree>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Dia számának helye 2"/>
          <p:cNvSpPr>
            <a:spLocks noGrp="1"/>
          </p:cNvSpPr>
          <p:nvPr>
            <p:ph type="sldNum" sz="quarter" idx="12"/>
          </p:nvPr>
        </p:nvSpPr>
        <p:spPr>
          <a:noFill/>
          <a:ln>
            <a:miter lim="800000"/>
            <a:headEnd/>
            <a:tailEnd/>
          </a:ln>
        </p:spPr>
        <p:txBody>
          <a:bodyPr/>
          <a:lstStyle/>
          <a:p>
            <a:fld id="{4DDAF95B-FC76-4F65-9CDB-9577B15A16B4}" type="slidenum">
              <a:rPr lang="hu-HU" smtClean="0">
                <a:solidFill>
                  <a:schemeClr val="tx1"/>
                </a:solidFill>
                <a:cs typeface="Arial" charset="0"/>
              </a:rPr>
              <a:pPr/>
              <a:t>39</a:t>
            </a:fld>
            <a:r>
              <a:rPr lang="hu-HU" dirty="0" smtClean="0">
                <a:solidFill>
                  <a:schemeClr val="tx1"/>
                </a:solidFill>
                <a:cs typeface="Arial" charset="0"/>
              </a:rPr>
              <a:t>.</a:t>
            </a:r>
          </a:p>
        </p:txBody>
      </p:sp>
      <p:sp>
        <p:nvSpPr>
          <p:cNvPr id="37889" name="Tartalom helye 2"/>
          <p:cNvSpPr>
            <a:spLocks noGrp="1"/>
          </p:cNvSpPr>
          <p:nvPr>
            <p:ph idx="4294967295"/>
          </p:nvPr>
        </p:nvSpPr>
        <p:spPr>
          <a:xfrm>
            <a:off x="395536" y="1124744"/>
            <a:ext cx="8229600" cy="3383657"/>
          </a:xfrm>
        </p:spPr>
        <p:txBody>
          <a:bodyPr>
            <a:normAutofit/>
          </a:bodyPr>
          <a:lstStyle/>
          <a:p>
            <a:pPr marL="0" indent="0" algn="just">
              <a:buFontTx/>
              <a:buNone/>
              <a:defRPr/>
            </a:pPr>
            <a:endParaRPr lang="hu-HU" sz="1800" dirty="0" smtClean="0"/>
          </a:p>
          <a:p>
            <a:pPr marL="0" indent="0" algn="just">
              <a:buFontTx/>
              <a:buNone/>
              <a:defRPr/>
            </a:pPr>
            <a:r>
              <a:rPr lang="hu-HU" sz="2000" dirty="0" smtClean="0"/>
              <a:t>Az </a:t>
            </a:r>
            <a:r>
              <a:rPr lang="hu-HU" sz="2000" dirty="0"/>
              <a:t>elfogadó jognyilatkozatnak </a:t>
            </a:r>
            <a:r>
              <a:rPr lang="hu-HU" sz="2000" dirty="0" smtClean="0"/>
              <a:t>tartalmaznia </a:t>
            </a:r>
            <a:r>
              <a:rPr lang="hu-HU" sz="2000" dirty="0"/>
              <a:t>kell valamennyi olyan adatot, és nyilatkozatot, melyet a törvények a szerződés tartalmi elemeként határoznak meg. </a:t>
            </a:r>
          </a:p>
          <a:p>
            <a:pPr algn="just">
              <a:defRPr/>
            </a:pPr>
            <a:endParaRPr lang="hu-HU" sz="2000" dirty="0"/>
          </a:p>
          <a:p>
            <a:pPr marL="0" indent="0" algn="just">
              <a:buFontTx/>
              <a:buNone/>
              <a:defRPr/>
            </a:pPr>
            <a:r>
              <a:rPr lang="hu-HU" sz="2000" dirty="0"/>
              <a:t>Nem új szabály, hogy az állattartó telep működtetését az élelmiszerlánc-felügyeleti szerv által kiadott hatósági bizonyítvánnyal igazolni kell. (élelmiszerlánc-felügyeleti szerv: az állattartó telep fekvése szerint illetékes megyei kormányhivatal élelmiszerlánc-biztonsági és állategészségügyi igazgatósága) </a:t>
            </a:r>
          </a:p>
        </p:txBody>
      </p:sp>
      <p:sp>
        <p:nvSpPr>
          <p:cNvPr id="3" name="Élőláb helye 2"/>
          <p:cNvSpPr>
            <a:spLocks noGrp="1"/>
          </p:cNvSpPr>
          <p:nvPr>
            <p:ph type="ftr" sz="quarter" idx="11"/>
          </p:nvPr>
        </p:nvSpPr>
        <p:spPr/>
        <p:txBody>
          <a:bodyPr/>
          <a:lstStyle/>
          <a:p>
            <a:pPr>
              <a:defRPr/>
            </a:pPr>
            <a:endParaRPr lang="hu-HU" dirty="0"/>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65" name="Dia számának helye 3"/>
          <p:cNvSpPr>
            <a:spLocks noGrp="1"/>
          </p:cNvSpPr>
          <p:nvPr>
            <p:ph type="sldNum" sz="quarter" idx="12"/>
          </p:nvPr>
        </p:nvSpPr>
        <p:spPr>
          <a:noFill/>
          <a:ln>
            <a:miter lim="800000"/>
            <a:headEnd/>
            <a:tailEnd/>
          </a:ln>
        </p:spPr>
        <p:txBody>
          <a:bodyPr/>
          <a:lstStyle/>
          <a:p>
            <a:fld id="{A1122DC2-A553-453B-B08A-B7BC7D6D84ED}" type="slidenum">
              <a:rPr lang="hu-HU" smtClean="0">
                <a:solidFill>
                  <a:schemeClr val="tx1"/>
                </a:solidFill>
                <a:cs typeface="Arial" charset="0"/>
              </a:rPr>
              <a:pPr/>
              <a:t>4</a:t>
            </a:fld>
            <a:r>
              <a:rPr lang="hu-HU" dirty="0" smtClean="0">
                <a:solidFill>
                  <a:schemeClr val="tx1"/>
                </a:solidFill>
                <a:cs typeface="Arial" charset="0"/>
              </a:rPr>
              <a:t>.</a:t>
            </a:r>
          </a:p>
        </p:txBody>
      </p:sp>
      <p:sp>
        <p:nvSpPr>
          <p:cNvPr id="5164" name="Cím 1"/>
          <p:cNvSpPr>
            <a:spLocks noGrp="1"/>
          </p:cNvSpPr>
          <p:nvPr>
            <p:ph type="title" idx="4294967295"/>
          </p:nvPr>
        </p:nvSpPr>
        <p:spPr>
          <a:xfrm>
            <a:off x="467544" y="332656"/>
            <a:ext cx="8229600" cy="1143000"/>
          </a:xfrm>
        </p:spPr>
        <p:txBody>
          <a:bodyPr>
            <a:normAutofit fontScale="90000"/>
          </a:bodyPr>
          <a:lstStyle/>
          <a:p>
            <a:pPr algn="ctr" eaLnBrk="1" hangingPunct="1"/>
            <a:r>
              <a:rPr lang="hu-HU" sz="3600" b="1" dirty="0" smtClean="0">
                <a:solidFill>
                  <a:srgbClr val="A29061"/>
                </a:solidFill>
                <a:latin typeface="Times New Roman" pitchFamily="18" charset="0"/>
                <a:cs typeface="Times New Roman" pitchFamily="18" charset="0"/>
              </a:rPr>
              <a:t>2. Tulajdon-, birtok- és üzemi struktúra </a:t>
            </a:r>
            <a:br>
              <a:rPr lang="hu-HU" sz="3600" b="1" dirty="0" smtClean="0">
                <a:solidFill>
                  <a:srgbClr val="A29061"/>
                </a:solidFill>
                <a:latin typeface="Times New Roman" pitchFamily="18" charset="0"/>
                <a:cs typeface="Times New Roman" pitchFamily="18" charset="0"/>
              </a:rPr>
            </a:br>
            <a:r>
              <a:rPr lang="hu-HU" sz="3600" b="1" dirty="0" smtClean="0">
                <a:solidFill>
                  <a:srgbClr val="A29061"/>
                </a:solidFill>
                <a:latin typeface="Times New Roman" pitchFamily="18" charset="0"/>
                <a:cs typeface="Times New Roman" pitchFamily="18" charset="0"/>
              </a:rPr>
              <a:t>A tulajdonszerkezet</a:t>
            </a:r>
          </a:p>
        </p:txBody>
      </p:sp>
      <p:graphicFrame>
        <p:nvGraphicFramePr>
          <p:cNvPr id="5163" name="Object 43"/>
          <p:cNvGraphicFramePr>
            <a:graphicFrameLocks noGrp="1" noChangeAspect="1"/>
          </p:cNvGraphicFramePr>
          <p:nvPr>
            <p:extLst>
              <p:ext uri="{D42A27DB-BD31-4B8C-83A1-F6EECF244321}">
                <p14:modId xmlns:p14="http://schemas.microsoft.com/office/powerpoint/2010/main" xmlns="" val="1164450597"/>
              </p:ext>
            </p:extLst>
          </p:nvPr>
        </p:nvGraphicFramePr>
        <p:xfrm>
          <a:off x="1547664" y="1628800"/>
          <a:ext cx="5923416" cy="4608512"/>
        </p:xfrm>
        <a:graphic>
          <a:graphicData uri="http://schemas.openxmlformats.org/presentationml/2006/ole">
            <p:oleObj spid="_x0000_s5174" name="Worksheet" r:id="rId3" imgW="4829057" imgH="3705287" progId="Excel.Sheet.8">
              <p:embed/>
            </p:oleObj>
          </a:graphicData>
        </a:graphic>
      </p:graphicFrame>
      <p:sp>
        <p:nvSpPr>
          <p:cNvPr id="3" name="Élőláb helye 2"/>
          <p:cNvSpPr>
            <a:spLocks noGrp="1"/>
          </p:cNvSpPr>
          <p:nvPr>
            <p:ph type="ftr" sz="quarter" idx="11"/>
          </p:nvPr>
        </p:nvSpPr>
        <p:spPr/>
        <p:txBody>
          <a:bodyPr/>
          <a:lstStyle/>
          <a:p>
            <a:pPr>
              <a:defRPr/>
            </a:pPr>
            <a:endParaRPr lang="hu-HU" dirty="0"/>
          </a:p>
        </p:txBody>
      </p:sp>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9" name="Dia számának helye 3"/>
          <p:cNvSpPr>
            <a:spLocks noGrp="1"/>
          </p:cNvSpPr>
          <p:nvPr>
            <p:ph type="sldNum" sz="quarter" idx="12"/>
          </p:nvPr>
        </p:nvSpPr>
        <p:spPr>
          <a:noFill/>
          <a:ln>
            <a:miter lim="800000"/>
            <a:headEnd/>
            <a:tailEnd/>
          </a:ln>
        </p:spPr>
        <p:txBody>
          <a:bodyPr/>
          <a:lstStyle/>
          <a:p>
            <a:fld id="{D0AA88FE-34B4-45AF-A01C-2F02DEA0C851}" type="slidenum">
              <a:rPr lang="hu-HU" smtClean="0">
                <a:solidFill>
                  <a:schemeClr val="tx1"/>
                </a:solidFill>
                <a:cs typeface="Arial" charset="0"/>
              </a:rPr>
              <a:pPr/>
              <a:t>40</a:t>
            </a:fld>
            <a:r>
              <a:rPr lang="hu-HU" dirty="0" smtClean="0">
                <a:solidFill>
                  <a:schemeClr val="tx1"/>
                </a:solidFill>
                <a:cs typeface="Arial" charset="0"/>
              </a:rPr>
              <a:t>.</a:t>
            </a:r>
          </a:p>
        </p:txBody>
      </p:sp>
      <p:sp>
        <p:nvSpPr>
          <p:cNvPr id="55297" name="Cím 1"/>
          <p:cNvSpPr>
            <a:spLocks noGrp="1"/>
          </p:cNvSpPr>
          <p:nvPr>
            <p:ph type="title" idx="4294967295"/>
          </p:nvPr>
        </p:nvSpPr>
        <p:spPr>
          <a:xfrm>
            <a:off x="611560" y="260648"/>
            <a:ext cx="8229600" cy="1143000"/>
          </a:xfrm>
        </p:spPr>
        <p:txBody>
          <a:bodyPr/>
          <a:lstStyle/>
          <a:p>
            <a:pPr eaLnBrk="1" hangingPunct="1"/>
            <a:r>
              <a:rPr lang="hu-HU" sz="3600" b="1" dirty="0" smtClean="0">
                <a:solidFill>
                  <a:srgbClr val="644132"/>
                </a:solidFill>
                <a:latin typeface="Times New Roman" pitchFamily="18" charset="0"/>
                <a:cs typeface="Times New Roman" pitchFamily="18" charset="0"/>
              </a:rPr>
              <a:t>15. Földhasználati jogcímek</a:t>
            </a:r>
          </a:p>
        </p:txBody>
      </p:sp>
      <p:sp>
        <p:nvSpPr>
          <p:cNvPr id="29698" name="Tartalom helye 2"/>
          <p:cNvSpPr>
            <a:spLocks noGrp="1"/>
          </p:cNvSpPr>
          <p:nvPr>
            <p:ph idx="4294967295"/>
          </p:nvPr>
        </p:nvSpPr>
        <p:spPr>
          <a:xfrm>
            <a:off x="467544" y="1412776"/>
            <a:ext cx="8229600" cy="4608512"/>
          </a:xfrm>
        </p:spPr>
        <p:txBody>
          <a:bodyPr>
            <a:normAutofit fontScale="92500" lnSpcReduction="10000"/>
          </a:bodyPr>
          <a:lstStyle/>
          <a:p>
            <a:pPr marL="0" indent="0" algn="just">
              <a:lnSpc>
                <a:spcPct val="110000"/>
              </a:lnSpc>
              <a:buFontTx/>
              <a:buNone/>
            </a:pPr>
            <a:r>
              <a:rPr lang="hu-HU" sz="2000" dirty="0" smtClean="0"/>
              <a:t>A korábbi szabályozással ellentétben 2014. január 1-jével a föld használatának lehetséges jogcímei </a:t>
            </a:r>
            <a:r>
              <a:rPr lang="hu-HU" sz="2000" u="sng" dirty="0" smtClean="0"/>
              <a:t>tételesen</a:t>
            </a:r>
            <a:r>
              <a:rPr lang="hu-HU" sz="2000" dirty="0" smtClean="0"/>
              <a:t> kerültek meghatározásra, így </a:t>
            </a:r>
            <a:r>
              <a:rPr lang="hu-HU" sz="2000" u="sng" dirty="0" smtClean="0"/>
              <a:t>földhasználat csak haszonbérlet, </a:t>
            </a:r>
            <a:r>
              <a:rPr lang="hu-HU" sz="2000" u="sng" dirty="0" err="1" smtClean="0"/>
              <a:t>alhaszonbérlet</a:t>
            </a:r>
            <a:r>
              <a:rPr lang="hu-HU" sz="2000" u="sng" dirty="0" smtClean="0"/>
              <a:t>, feles bérlet, részesművelés, illetve szívességi használat jogcímén keletkezhet, </a:t>
            </a:r>
            <a:r>
              <a:rPr lang="hu-HU" sz="2000" dirty="0" smtClean="0"/>
              <a:t>vagyis </a:t>
            </a:r>
            <a:r>
              <a:rPr lang="hu-HU" sz="2000" i="1" dirty="0" smtClean="0"/>
              <a:t>földhasználati jogosultság</a:t>
            </a:r>
            <a:r>
              <a:rPr lang="hu-HU" sz="2000" dirty="0" smtClean="0"/>
              <a:t> csak ezeken a jogcímeken szerezhető. A törvényben rögzített taxatív meghatározás miatt a jogcímek köre zárt, más jogcímen földhasználat átengedésére nem kerülhet sor. </a:t>
            </a:r>
          </a:p>
          <a:p>
            <a:pPr marL="0" indent="0" algn="just">
              <a:lnSpc>
                <a:spcPct val="110000"/>
              </a:lnSpc>
              <a:buFontTx/>
              <a:buNone/>
            </a:pPr>
            <a:endParaRPr lang="hu-HU" sz="2000" dirty="0" smtClean="0"/>
          </a:p>
          <a:p>
            <a:pPr marL="0" indent="0" algn="just">
              <a:lnSpc>
                <a:spcPct val="110000"/>
              </a:lnSpc>
              <a:buFontTx/>
              <a:buNone/>
            </a:pPr>
            <a:r>
              <a:rPr lang="hu-HU" sz="2000" i="1" dirty="0" smtClean="0"/>
              <a:t>Új haszonkölcsön szerződés nem köthető</a:t>
            </a:r>
            <a:r>
              <a:rPr lang="hu-HU" sz="2000" dirty="0" smtClean="0"/>
              <a:t>.</a:t>
            </a:r>
          </a:p>
          <a:p>
            <a:pPr marL="0" indent="0" algn="just">
              <a:lnSpc>
                <a:spcPct val="110000"/>
              </a:lnSpc>
              <a:buFontTx/>
              <a:buNone/>
            </a:pPr>
            <a:endParaRPr lang="hu-HU" sz="2000" dirty="0" smtClean="0"/>
          </a:p>
          <a:p>
            <a:pPr marL="0" indent="0" algn="just">
              <a:lnSpc>
                <a:spcPct val="110000"/>
              </a:lnSpc>
              <a:buFontTx/>
              <a:buNone/>
            </a:pPr>
            <a:r>
              <a:rPr lang="hu-HU" sz="2000" dirty="0" smtClean="0"/>
              <a:t>A Földforgalmi tv. kimondja azt is, hogy a hatálybalépése előtt (2013. december 15.) megkötött haszonkölcsön szerződés időtartamának meghosszabbítása semmis, valamint azt is, hogy a Földforgalmi tv. hatályba lépésekor fennálló, határozatlan időre vagy határozott időtartamra kötött haszonkölcsön-szerződés 2014. december 31-én megszűnik. </a:t>
            </a:r>
          </a:p>
          <a:p>
            <a:pPr marL="0" indent="0" algn="just" eaLnBrk="1" hangingPunct="1">
              <a:lnSpc>
                <a:spcPct val="110000"/>
              </a:lnSpc>
              <a:buFontTx/>
              <a:buAutoNum type="arabicParenR"/>
            </a:pPr>
            <a:endParaRPr lang="hu-HU" sz="2400" dirty="0" smtClean="0"/>
          </a:p>
        </p:txBody>
      </p:sp>
      <p:sp>
        <p:nvSpPr>
          <p:cNvPr id="3" name="Élőláb helye 2"/>
          <p:cNvSpPr>
            <a:spLocks noGrp="1"/>
          </p:cNvSpPr>
          <p:nvPr>
            <p:ph type="ftr" sz="quarter" idx="11"/>
          </p:nvPr>
        </p:nvSpPr>
        <p:spPr/>
        <p:txBody>
          <a:bodyPr/>
          <a:lstStyle/>
          <a:p>
            <a:pPr>
              <a:defRPr/>
            </a:pPr>
            <a:endParaRPr lang="hu-HU" dirty="0"/>
          </a:p>
        </p:txBody>
      </p:sp>
    </p:spTree>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Cím 1"/>
          <p:cNvSpPr>
            <a:spLocks noGrp="1"/>
          </p:cNvSpPr>
          <p:nvPr>
            <p:ph type="title" idx="4294967295"/>
          </p:nvPr>
        </p:nvSpPr>
        <p:spPr>
          <a:xfrm>
            <a:off x="457200" y="260648"/>
            <a:ext cx="8229600" cy="863600"/>
          </a:xfrm>
        </p:spPr>
        <p:txBody>
          <a:bodyPr/>
          <a:lstStyle/>
          <a:p>
            <a:pPr eaLnBrk="1" hangingPunct="1"/>
            <a:r>
              <a:rPr lang="hu-HU" sz="3600" b="1" dirty="0" smtClean="0">
                <a:solidFill>
                  <a:srgbClr val="644132"/>
                </a:solidFill>
                <a:latin typeface="Times New Roman" pitchFamily="18" charset="0"/>
                <a:cs typeface="Times New Roman" pitchFamily="18" charset="0"/>
              </a:rPr>
              <a:t>16. Haszonbérlet </a:t>
            </a:r>
          </a:p>
        </p:txBody>
      </p:sp>
      <p:sp>
        <p:nvSpPr>
          <p:cNvPr id="56322" name="Tartalom helye 2"/>
          <p:cNvSpPr>
            <a:spLocks noGrp="1"/>
          </p:cNvSpPr>
          <p:nvPr>
            <p:ph idx="4294967295"/>
          </p:nvPr>
        </p:nvSpPr>
        <p:spPr>
          <a:xfrm>
            <a:off x="440505" y="1275890"/>
            <a:ext cx="8229600" cy="4990430"/>
          </a:xfrm>
        </p:spPr>
        <p:txBody>
          <a:bodyPr/>
          <a:lstStyle/>
          <a:p>
            <a:pPr marL="0" indent="0" algn="just">
              <a:buFontTx/>
              <a:buNone/>
            </a:pPr>
            <a:r>
              <a:rPr lang="hu-HU" sz="1800" dirty="0" smtClean="0"/>
              <a:t>A </a:t>
            </a:r>
            <a:r>
              <a:rPr lang="hu-HU" sz="1800" u="sng" dirty="0" smtClean="0"/>
              <a:t>haszonbérletre</a:t>
            </a:r>
            <a:r>
              <a:rPr lang="hu-HU" sz="1800" dirty="0" smtClean="0"/>
              <a:t> a Földforgalmi tv., valamint a </a:t>
            </a:r>
            <a:r>
              <a:rPr lang="hu-HU" sz="1800" dirty="0" err="1" smtClean="0"/>
              <a:t>Fétv</a:t>
            </a:r>
            <a:r>
              <a:rPr lang="hu-HU" sz="1800" dirty="0" smtClean="0"/>
              <a:t>. szabályait kell alkalmazni. (Mögöttes szabályként alkalmazandó a Ptk.)</a:t>
            </a:r>
          </a:p>
          <a:p>
            <a:pPr marL="0" indent="0" algn="just">
              <a:buFontTx/>
              <a:buNone/>
            </a:pPr>
            <a:endParaRPr lang="hu-HU" sz="1800" dirty="0" smtClean="0"/>
          </a:p>
          <a:p>
            <a:pPr marL="0" indent="0" algn="just">
              <a:buFontTx/>
              <a:buNone/>
            </a:pPr>
            <a:r>
              <a:rPr lang="hu-HU" sz="1800" dirty="0" smtClean="0"/>
              <a:t>A haszonbérlet </a:t>
            </a:r>
            <a:r>
              <a:rPr lang="hu-HU" sz="1800" u="sng" dirty="0" smtClean="0"/>
              <a:t>időtartama</a:t>
            </a:r>
            <a:r>
              <a:rPr lang="hu-HU" sz="1800" dirty="0" smtClean="0"/>
              <a:t> főszabályként legalább egy gazdasági év, legfeljebb 20 év lehet. </a:t>
            </a:r>
          </a:p>
          <a:p>
            <a:pPr marL="0" indent="0" algn="just">
              <a:buFontTx/>
              <a:buNone/>
            </a:pPr>
            <a:r>
              <a:rPr lang="hu-HU" sz="1800" dirty="0" smtClean="0"/>
              <a:t>Az erdőnek minősülő földre, illetve az engedélyezett erdőtelepítésre kijelölt földre a haszonbérleti szerződést az erdőről, az erdő védelméről és az erdőgazdálkodásról szóló törvényben foglalt eltéréssel legfeljebb a termelési időszak (vágás érettségi kor) lejártát követő 10. év végéig lehet megkötni.</a:t>
            </a:r>
          </a:p>
          <a:p>
            <a:pPr marL="0" indent="0" algn="just">
              <a:buFontTx/>
              <a:buNone/>
            </a:pPr>
            <a:r>
              <a:rPr lang="hu-HU" sz="1800" dirty="0" smtClean="0"/>
              <a:t> </a:t>
            </a:r>
          </a:p>
          <a:p>
            <a:pPr marL="0" indent="0" algn="just">
              <a:buFontTx/>
              <a:buNone/>
            </a:pPr>
            <a:r>
              <a:rPr lang="hu-HU" sz="1800" dirty="0" smtClean="0"/>
              <a:t>A </a:t>
            </a:r>
            <a:r>
              <a:rPr lang="hu-HU" sz="1800" u="sng" dirty="0" smtClean="0"/>
              <a:t>haszonbér</a:t>
            </a:r>
            <a:r>
              <a:rPr lang="hu-HU" sz="1800" dirty="0" smtClean="0"/>
              <a:t> pénzben vagy természetben jár, melyet előre meghatározottan kell a szerződésnek tartalmaznia, ennek hiányában a szerződés semmis. A haszonbért utólag, de legkésőbb a naptári év végéig kell megfizetni, ennek időpontját a szerződésben rögzíteni kell.</a:t>
            </a:r>
          </a:p>
          <a:p>
            <a:pPr marL="0" indent="0" algn="just">
              <a:buFontTx/>
              <a:buNone/>
            </a:pPr>
            <a:endParaRPr lang="hu-HU" sz="1800" dirty="0" smtClean="0"/>
          </a:p>
          <a:p>
            <a:pPr marL="0" indent="0" algn="just">
              <a:buFontTx/>
              <a:buNone/>
            </a:pPr>
            <a:r>
              <a:rPr lang="hu-HU" sz="1800" dirty="0" smtClean="0"/>
              <a:t>A haszonbérleti szerződés </a:t>
            </a:r>
            <a:r>
              <a:rPr lang="hu-HU" sz="1800" u="sng" dirty="0" smtClean="0"/>
              <a:t>megszűnésének</a:t>
            </a:r>
            <a:r>
              <a:rPr lang="hu-HU" sz="1800" dirty="0" smtClean="0"/>
              <a:t> eseteit a </a:t>
            </a:r>
            <a:r>
              <a:rPr lang="hu-HU" sz="1800" dirty="0" err="1" smtClean="0"/>
              <a:t>Fétv</a:t>
            </a:r>
            <a:r>
              <a:rPr lang="hu-HU" sz="1800" dirty="0" smtClean="0"/>
              <a:t>. tételesen meghatározza. </a:t>
            </a:r>
          </a:p>
          <a:p>
            <a:pPr marL="0" indent="0" algn="just">
              <a:buFontTx/>
              <a:buNone/>
            </a:pPr>
            <a:endParaRPr lang="hu-HU" sz="1800" dirty="0" smtClean="0"/>
          </a:p>
        </p:txBody>
      </p:sp>
      <p:sp>
        <p:nvSpPr>
          <p:cNvPr id="56323" name="Dia számának helye 3"/>
          <p:cNvSpPr txBox="1">
            <a:spLocks noGrp="1"/>
          </p:cNvSpPr>
          <p:nvPr/>
        </p:nvSpPr>
        <p:spPr bwMode="auto">
          <a:xfrm>
            <a:off x="6553200" y="6245225"/>
            <a:ext cx="2133600" cy="476250"/>
          </a:xfrm>
          <a:prstGeom prst="rect">
            <a:avLst/>
          </a:prstGeom>
          <a:noFill/>
          <a:ln w="9525">
            <a:noFill/>
            <a:miter lim="800000"/>
            <a:headEnd/>
            <a:tailEnd/>
          </a:ln>
        </p:spPr>
        <p:txBody>
          <a:bodyPr/>
          <a:lstStyle/>
          <a:p>
            <a:pPr algn="r"/>
            <a:endParaRPr lang="hu-HU" sz="1400" dirty="0"/>
          </a:p>
        </p:txBody>
      </p:sp>
      <p:sp>
        <p:nvSpPr>
          <p:cNvPr id="56324" name="Élőláb helye 4"/>
          <p:cNvSpPr txBox="1">
            <a:spLocks noGrp="1"/>
          </p:cNvSpPr>
          <p:nvPr/>
        </p:nvSpPr>
        <p:spPr bwMode="auto">
          <a:xfrm>
            <a:off x="3124200" y="6245225"/>
            <a:ext cx="2895600" cy="476250"/>
          </a:xfrm>
          <a:prstGeom prst="rect">
            <a:avLst/>
          </a:prstGeom>
          <a:noFill/>
          <a:ln w="9525">
            <a:noFill/>
            <a:miter lim="800000"/>
            <a:headEnd/>
            <a:tailEnd/>
          </a:ln>
        </p:spPr>
        <p:txBody>
          <a:bodyPr/>
          <a:lstStyle/>
          <a:p>
            <a:pPr algn="ctr"/>
            <a:endParaRPr lang="hu-HU" sz="1400"/>
          </a:p>
        </p:txBody>
      </p:sp>
      <p:sp>
        <p:nvSpPr>
          <p:cNvPr id="2" name="Dia számának helye 1"/>
          <p:cNvSpPr>
            <a:spLocks noGrp="1"/>
          </p:cNvSpPr>
          <p:nvPr>
            <p:ph type="sldNum" sz="quarter" idx="12"/>
          </p:nvPr>
        </p:nvSpPr>
        <p:spPr/>
        <p:txBody>
          <a:bodyPr/>
          <a:lstStyle/>
          <a:p>
            <a:pPr>
              <a:defRPr/>
            </a:pPr>
            <a:fld id="{C8090F18-F4B6-424B-B680-5CD87B119890}" type="slidenum">
              <a:rPr lang="hu-HU" smtClean="0">
                <a:solidFill>
                  <a:schemeClr val="tx1"/>
                </a:solidFill>
              </a:rPr>
              <a:pPr>
                <a:defRPr/>
              </a:pPr>
              <a:t>41</a:t>
            </a:fld>
            <a:r>
              <a:rPr lang="hu-HU" dirty="0" smtClean="0">
                <a:solidFill>
                  <a:schemeClr val="tx1"/>
                </a:solidFill>
              </a:rPr>
              <a:t>.</a:t>
            </a:r>
            <a:endParaRPr lang="hu-HU" dirty="0">
              <a:solidFill>
                <a:schemeClr val="tx1"/>
              </a:solidFill>
            </a:endParaRPr>
          </a:p>
        </p:txBody>
      </p:sp>
      <p:sp>
        <p:nvSpPr>
          <p:cNvPr id="4" name="Élőláb helye 3"/>
          <p:cNvSpPr>
            <a:spLocks noGrp="1"/>
          </p:cNvSpPr>
          <p:nvPr>
            <p:ph type="ftr" sz="quarter" idx="11"/>
          </p:nvPr>
        </p:nvSpPr>
        <p:spPr/>
        <p:txBody>
          <a:bodyPr/>
          <a:lstStyle/>
          <a:p>
            <a:pPr>
              <a:defRPr/>
            </a:pPr>
            <a:endParaRPr lang="hu-HU" dirty="0"/>
          </a:p>
        </p:txBody>
      </p:sp>
    </p:spTree>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Dia számának helye 2"/>
          <p:cNvSpPr>
            <a:spLocks noGrp="1"/>
          </p:cNvSpPr>
          <p:nvPr>
            <p:ph type="sldNum" sz="quarter" idx="12"/>
          </p:nvPr>
        </p:nvSpPr>
        <p:spPr>
          <a:noFill/>
          <a:ln>
            <a:miter lim="800000"/>
            <a:headEnd/>
            <a:tailEnd/>
          </a:ln>
        </p:spPr>
        <p:txBody>
          <a:bodyPr/>
          <a:lstStyle/>
          <a:p>
            <a:fld id="{74F96ECC-2928-4982-B2A9-C845E127A814}" type="slidenum">
              <a:rPr lang="hu-HU" smtClean="0">
                <a:solidFill>
                  <a:schemeClr val="tx1"/>
                </a:solidFill>
                <a:cs typeface="Arial" charset="0"/>
              </a:rPr>
              <a:pPr/>
              <a:t>42</a:t>
            </a:fld>
            <a:r>
              <a:rPr lang="hu-HU" dirty="0" smtClean="0">
                <a:solidFill>
                  <a:schemeClr val="tx1"/>
                </a:solidFill>
                <a:cs typeface="Arial" charset="0"/>
              </a:rPr>
              <a:t>.</a:t>
            </a:r>
          </a:p>
        </p:txBody>
      </p:sp>
      <p:sp>
        <p:nvSpPr>
          <p:cNvPr id="31745" name="Tartalom helye 2"/>
          <p:cNvSpPr>
            <a:spLocks noGrp="1"/>
          </p:cNvSpPr>
          <p:nvPr>
            <p:ph idx="4294967295"/>
          </p:nvPr>
        </p:nvSpPr>
        <p:spPr>
          <a:xfrm>
            <a:off x="467544" y="1268760"/>
            <a:ext cx="8229600" cy="3096344"/>
          </a:xfrm>
        </p:spPr>
        <p:txBody>
          <a:bodyPr>
            <a:normAutofit/>
          </a:bodyPr>
          <a:lstStyle/>
          <a:p>
            <a:pPr marL="0" indent="0" algn="just">
              <a:buFontTx/>
              <a:buNone/>
              <a:defRPr/>
            </a:pPr>
            <a:endParaRPr lang="hu-HU" sz="1800" b="1" dirty="0"/>
          </a:p>
          <a:p>
            <a:pPr marL="0" indent="0" algn="just">
              <a:buFontTx/>
              <a:buNone/>
              <a:defRPr/>
            </a:pPr>
            <a:r>
              <a:rPr lang="hu-HU" sz="2000" b="1" dirty="0" smtClean="0"/>
              <a:t>Megszűnt </a:t>
            </a:r>
            <a:r>
              <a:rPr lang="hu-HU" sz="2000" b="1" dirty="0"/>
              <a:t>az a rendes felmondási ok, miszerint a haszonbérbe adó személyében bekövetkezett változás miatt a haszonbérbe adó jogutódja a szerződés felmondására lenne jogosult. </a:t>
            </a:r>
          </a:p>
          <a:p>
            <a:pPr algn="just">
              <a:defRPr/>
            </a:pPr>
            <a:endParaRPr lang="hu-HU" sz="2000" dirty="0"/>
          </a:p>
          <a:p>
            <a:pPr marL="0" indent="0" algn="just">
              <a:buFontTx/>
              <a:buNone/>
              <a:defRPr/>
            </a:pPr>
            <a:r>
              <a:rPr lang="hu-HU" sz="2000" dirty="0"/>
              <a:t>Ha a felmondást a másik fél 15 napon belül nem veszi tudomásul, úgy a felmondást gyakorló további 8 napon belül a bírósághoz fordulhat. Ha nem így jár el, a felmondás hatályát veszti. </a:t>
            </a:r>
          </a:p>
        </p:txBody>
      </p:sp>
      <p:sp>
        <p:nvSpPr>
          <p:cNvPr id="3" name="Élőláb helye 2"/>
          <p:cNvSpPr>
            <a:spLocks noGrp="1"/>
          </p:cNvSpPr>
          <p:nvPr>
            <p:ph type="ftr" sz="quarter" idx="11"/>
          </p:nvPr>
        </p:nvSpPr>
        <p:spPr/>
        <p:txBody>
          <a:bodyPr/>
          <a:lstStyle/>
          <a:p>
            <a:pPr>
              <a:defRPr/>
            </a:pPr>
            <a:endParaRPr lang="hu-HU" dirty="0"/>
          </a:p>
        </p:txBody>
      </p:sp>
    </p:spTree>
  </p:cSld>
  <p:clrMapOvr>
    <a:masterClrMapping/>
  </p:clrMapOv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Cím 1"/>
          <p:cNvSpPr>
            <a:spLocks noGrp="1"/>
          </p:cNvSpPr>
          <p:nvPr>
            <p:ph type="title" idx="4294967295"/>
          </p:nvPr>
        </p:nvSpPr>
        <p:spPr>
          <a:xfrm>
            <a:off x="251520" y="332656"/>
            <a:ext cx="8229600" cy="720725"/>
          </a:xfrm>
        </p:spPr>
        <p:txBody>
          <a:bodyPr/>
          <a:lstStyle/>
          <a:p>
            <a:pPr eaLnBrk="1" hangingPunct="1"/>
            <a:r>
              <a:rPr lang="hu-HU" sz="3600" b="1" dirty="0" smtClean="0">
                <a:solidFill>
                  <a:srgbClr val="644132"/>
                </a:solidFill>
                <a:latin typeface="Times New Roman" pitchFamily="18" charset="0"/>
                <a:cs typeface="Times New Roman" pitchFamily="18" charset="0"/>
              </a:rPr>
              <a:t>17. Előhaszonbérleti jogosultságok </a:t>
            </a:r>
          </a:p>
        </p:txBody>
      </p:sp>
      <p:sp>
        <p:nvSpPr>
          <p:cNvPr id="58370" name="Tartalom helye 2"/>
          <p:cNvSpPr>
            <a:spLocks noGrp="1"/>
          </p:cNvSpPr>
          <p:nvPr>
            <p:ph idx="4294967295"/>
          </p:nvPr>
        </p:nvSpPr>
        <p:spPr>
          <a:xfrm>
            <a:off x="287337" y="1412776"/>
            <a:ext cx="8569325" cy="4522059"/>
          </a:xfrm>
        </p:spPr>
        <p:txBody>
          <a:bodyPr>
            <a:normAutofit fontScale="85000" lnSpcReduction="20000"/>
          </a:bodyPr>
          <a:lstStyle/>
          <a:p>
            <a:pPr marL="0" indent="0" algn="just">
              <a:lnSpc>
                <a:spcPct val="120000"/>
              </a:lnSpc>
              <a:buFontTx/>
              <a:buNone/>
            </a:pPr>
            <a:r>
              <a:rPr lang="hu-HU" sz="2200" b="1" dirty="0" smtClean="0"/>
              <a:t>Előhaszonbérleti jog nem áll fenn</a:t>
            </a:r>
          </a:p>
          <a:p>
            <a:pPr marL="0" indent="0" algn="just">
              <a:lnSpc>
                <a:spcPct val="120000"/>
              </a:lnSpc>
              <a:buFontTx/>
              <a:buNone/>
            </a:pPr>
            <a:r>
              <a:rPr lang="hu-HU" sz="2200" dirty="0" smtClean="0"/>
              <a:t>	a) </a:t>
            </a:r>
            <a:r>
              <a:rPr lang="hu-HU" sz="2200" dirty="0" err="1" smtClean="0"/>
              <a:t>a</a:t>
            </a:r>
            <a:r>
              <a:rPr lang="hu-HU" sz="2200" dirty="0" smtClean="0"/>
              <a:t> közeli hozzátartozók közötti, </a:t>
            </a:r>
          </a:p>
          <a:p>
            <a:pPr marL="0" indent="0" algn="just">
              <a:lnSpc>
                <a:spcPct val="120000"/>
              </a:lnSpc>
              <a:buFontTx/>
              <a:buNone/>
            </a:pPr>
            <a:r>
              <a:rPr lang="hu-HU" sz="2200" dirty="0" smtClean="0"/>
              <a:t>	b) gazdaságátadási támogatás feltételeként megvalósuló, </a:t>
            </a:r>
          </a:p>
          <a:p>
            <a:pPr marL="0" indent="0" algn="just">
              <a:lnSpc>
                <a:spcPct val="120000"/>
              </a:lnSpc>
              <a:buFontTx/>
              <a:buNone/>
            </a:pPr>
            <a:r>
              <a:rPr lang="hu-HU" sz="2200" dirty="0" smtClean="0"/>
              <a:t>	c) a mezőgazdasági termelő szervezet, mint földhasználó, és az annak legalább 25%-ban tulajdonos természetes személy tagja, illetve annak közeli hozzátartozója, továbbá legalább 3 éve alkalmazottja, mint használatba adó közötti,</a:t>
            </a:r>
          </a:p>
          <a:p>
            <a:pPr marL="0" indent="0" algn="just">
              <a:lnSpc>
                <a:spcPct val="120000"/>
              </a:lnSpc>
              <a:buFontTx/>
              <a:buNone/>
            </a:pPr>
            <a:r>
              <a:rPr lang="hu-HU" sz="2200" dirty="0" smtClean="0"/>
              <a:t>	d) erdőnek minősülő föld haszonbérbe adása esetén az erdőbirtokossági társulat, mint földhasználó és annak tagja, mint használatba adó közötti,</a:t>
            </a:r>
          </a:p>
          <a:p>
            <a:pPr marL="0" indent="0" algn="just">
              <a:lnSpc>
                <a:spcPct val="120000"/>
              </a:lnSpc>
              <a:buFontTx/>
              <a:buNone/>
            </a:pPr>
            <a:r>
              <a:rPr lang="hu-HU" sz="2200" dirty="0" smtClean="0"/>
              <a:t>	e) tanya haszonbérletére irányuló</a:t>
            </a:r>
          </a:p>
          <a:p>
            <a:pPr marL="0" indent="0" algn="just">
              <a:lnSpc>
                <a:spcPct val="120000"/>
              </a:lnSpc>
              <a:buFontTx/>
              <a:buNone/>
            </a:pPr>
            <a:r>
              <a:rPr lang="hu-HU" sz="2200" dirty="0" smtClean="0"/>
              <a:t>haszonbérlet esetén.</a:t>
            </a:r>
          </a:p>
          <a:p>
            <a:pPr marL="0" indent="0" algn="just">
              <a:lnSpc>
                <a:spcPct val="120000"/>
              </a:lnSpc>
              <a:buFontTx/>
              <a:buNone/>
            </a:pPr>
            <a:endParaRPr lang="hu-HU" sz="2200" dirty="0" smtClean="0"/>
          </a:p>
          <a:p>
            <a:pPr marL="0" indent="0" algn="just">
              <a:lnSpc>
                <a:spcPct val="120000"/>
              </a:lnSpc>
              <a:buFontTx/>
              <a:buNone/>
            </a:pPr>
            <a:r>
              <a:rPr lang="hu-HU" sz="2200" dirty="0" smtClean="0"/>
              <a:t>Nem gyakorolhatja az előhaszonbérleti jogát az a mezőgazdasági termelőszervezet, amely </a:t>
            </a:r>
            <a:r>
              <a:rPr lang="hu-HU" sz="2200" b="1" dirty="0" smtClean="0"/>
              <a:t>csődeljárás, felszámolási eljárás vagy végelszámolási eljárás alatt áll</a:t>
            </a:r>
            <a:r>
              <a:rPr lang="hu-HU" sz="2200" dirty="0" smtClean="0"/>
              <a:t>.</a:t>
            </a:r>
          </a:p>
          <a:p>
            <a:pPr marL="0" indent="0" algn="just">
              <a:buFontTx/>
              <a:buNone/>
            </a:pPr>
            <a:endParaRPr lang="hu-HU" sz="1800" dirty="0" smtClean="0"/>
          </a:p>
        </p:txBody>
      </p:sp>
      <p:sp>
        <p:nvSpPr>
          <p:cNvPr id="58371" name="Dia számának helye 3"/>
          <p:cNvSpPr txBox="1">
            <a:spLocks noGrp="1"/>
          </p:cNvSpPr>
          <p:nvPr/>
        </p:nvSpPr>
        <p:spPr bwMode="auto">
          <a:xfrm>
            <a:off x="6553200" y="6245225"/>
            <a:ext cx="2133600" cy="476250"/>
          </a:xfrm>
          <a:prstGeom prst="rect">
            <a:avLst/>
          </a:prstGeom>
          <a:noFill/>
          <a:ln w="9525">
            <a:noFill/>
            <a:miter lim="800000"/>
            <a:headEnd/>
            <a:tailEnd/>
          </a:ln>
        </p:spPr>
        <p:txBody>
          <a:bodyPr/>
          <a:lstStyle/>
          <a:p>
            <a:pPr algn="r"/>
            <a:endParaRPr lang="hu-HU" sz="1400" dirty="0"/>
          </a:p>
        </p:txBody>
      </p:sp>
      <p:sp>
        <p:nvSpPr>
          <p:cNvPr id="58372" name="Élőláb helye 4"/>
          <p:cNvSpPr txBox="1">
            <a:spLocks noGrp="1"/>
          </p:cNvSpPr>
          <p:nvPr/>
        </p:nvSpPr>
        <p:spPr bwMode="auto">
          <a:xfrm>
            <a:off x="3124200" y="6245225"/>
            <a:ext cx="2895600" cy="476250"/>
          </a:xfrm>
          <a:prstGeom prst="rect">
            <a:avLst/>
          </a:prstGeom>
          <a:noFill/>
          <a:ln w="9525">
            <a:noFill/>
            <a:miter lim="800000"/>
            <a:headEnd/>
            <a:tailEnd/>
          </a:ln>
        </p:spPr>
        <p:txBody>
          <a:bodyPr/>
          <a:lstStyle/>
          <a:p>
            <a:pPr algn="ctr"/>
            <a:endParaRPr lang="hu-HU" sz="1400"/>
          </a:p>
        </p:txBody>
      </p:sp>
      <p:sp>
        <p:nvSpPr>
          <p:cNvPr id="2" name="Dia számának helye 1"/>
          <p:cNvSpPr>
            <a:spLocks noGrp="1"/>
          </p:cNvSpPr>
          <p:nvPr>
            <p:ph type="sldNum" sz="quarter" idx="12"/>
          </p:nvPr>
        </p:nvSpPr>
        <p:spPr/>
        <p:txBody>
          <a:bodyPr/>
          <a:lstStyle/>
          <a:p>
            <a:pPr>
              <a:defRPr/>
            </a:pPr>
            <a:fld id="{C8090F18-F4B6-424B-B680-5CD87B119890}" type="slidenum">
              <a:rPr lang="hu-HU" smtClean="0">
                <a:solidFill>
                  <a:schemeClr val="tx1"/>
                </a:solidFill>
              </a:rPr>
              <a:pPr>
                <a:defRPr/>
              </a:pPr>
              <a:t>43</a:t>
            </a:fld>
            <a:r>
              <a:rPr lang="hu-HU" dirty="0" smtClean="0">
                <a:solidFill>
                  <a:schemeClr val="tx1"/>
                </a:solidFill>
              </a:rPr>
              <a:t>.</a:t>
            </a:r>
            <a:endParaRPr lang="hu-HU" dirty="0">
              <a:solidFill>
                <a:schemeClr val="tx1"/>
              </a:solidFill>
            </a:endParaRPr>
          </a:p>
        </p:txBody>
      </p:sp>
      <p:sp>
        <p:nvSpPr>
          <p:cNvPr id="4" name="Élőláb helye 3"/>
          <p:cNvSpPr>
            <a:spLocks noGrp="1"/>
          </p:cNvSpPr>
          <p:nvPr>
            <p:ph type="ftr" sz="quarter" idx="11"/>
          </p:nvPr>
        </p:nvSpPr>
        <p:spPr/>
        <p:txBody>
          <a:bodyPr/>
          <a:lstStyle/>
          <a:p>
            <a:pPr>
              <a:defRPr/>
            </a:pPr>
            <a:endParaRPr lang="hu-HU" dirty="0"/>
          </a:p>
        </p:txBody>
      </p:sp>
    </p:spTree>
  </p:cSld>
  <p:clrMapOvr>
    <a:masterClrMapping/>
  </p:clrMapOvr>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Dia számának helye 3"/>
          <p:cNvSpPr>
            <a:spLocks noGrp="1"/>
          </p:cNvSpPr>
          <p:nvPr>
            <p:ph type="sldNum" sz="quarter" idx="12"/>
          </p:nvPr>
        </p:nvSpPr>
        <p:spPr>
          <a:noFill/>
          <a:ln>
            <a:miter lim="800000"/>
            <a:headEnd/>
            <a:tailEnd/>
          </a:ln>
        </p:spPr>
        <p:txBody>
          <a:bodyPr/>
          <a:lstStyle/>
          <a:p>
            <a:fld id="{2D5BE0CC-01D8-4FBF-8271-2BEA7489344C}" type="slidenum">
              <a:rPr lang="hu-HU" smtClean="0">
                <a:solidFill>
                  <a:schemeClr val="tx1"/>
                </a:solidFill>
                <a:cs typeface="Arial" charset="0"/>
              </a:rPr>
              <a:pPr/>
              <a:t>44</a:t>
            </a:fld>
            <a:r>
              <a:rPr lang="hu-HU" dirty="0" smtClean="0">
                <a:solidFill>
                  <a:schemeClr val="tx1"/>
                </a:solidFill>
                <a:cs typeface="Arial" charset="0"/>
              </a:rPr>
              <a:t>.</a:t>
            </a:r>
          </a:p>
        </p:txBody>
      </p:sp>
      <p:sp>
        <p:nvSpPr>
          <p:cNvPr id="59393" name="Tartalom helye 2"/>
          <p:cNvSpPr>
            <a:spLocks noGrp="1"/>
          </p:cNvSpPr>
          <p:nvPr>
            <p:ph idx="4294967295"/>
          </p:nvPr>
        </p:nvSpPr>
        <p:spPr>
          <a:xfrm>
            <a:off x="467544" y="1268761"/>
            <a:ext cx="8229600" cy="3744416"/>
          </a:xfrm>
        </p:spPr>
        <p:txBody>
          <a:bodyPr/>
          <a:lstStyle/>
          <a:p>
            <a:pPr marL="0" indent="0" algn="just">
              <a:buFontTx/>
              <a:buNone/>
            </a:pPr>
            <a:r>
              <a:rPr lang="hu-HU" sz="2400" dirty="0" smtClean="0"/>
              <a:t>A </a:t>
            </a:r>
            <a:r>
              <a:rPr lang="hu-HU" sz="2000" dirty="0" smtClean="0"/>
              <a:t>Földforgalmi tv. az előhaszonbérletre vonatkozóan eltérő szabályozást tartalmaz az </a:t>
            </a:r>
            <a:r>
              <a:rPr lang="hu-HU" sz="2000" i="1" dirty="0" smtClean="0"/>
              <a:t>erdőnek minősülő</a:t>
            </a:r>
            <a:r>
              <a:rPr lang="hu-HU" sz="2000" dirty="0" smtClean="0"/>
              <a:t>, illetve az </a:t>
            </a:r>
            <a:r>
              <a:rPr lang="hu-HU" sz="2000" i="1" dirty="0" smtClean="0"/>
              <a:t>erdőnek nem minősülő</a:t>
            </a:r>
            <a:r>
              <a:rPr lang="hu-HU" sz="2000" dirty="0" smtClean="0"/>
              <a:t> föld tekintetében. Az előhaszonbérleti jog a földművest, illetőleg a mezőgazdasági termelőszervezetet illeti meg. </a:t>
            </a:r>
          </a:p>
          <a:p>
            <a:pPr marL="0" indent="0" algn="just">
              <a:buFontTx/>
              <a:buNone/>
            </a:pPr>
            <a:r>
              <a:rPr lang="hu-HU" sz="2000" dirty="0" smtClean="0"/>
              <a:t> </a:t>
            </a:r>
          </a:p>
          <a:p>
            <a:pPr marL="0" indent="0" algn="just">
              <a:buFontTx/>
              <a:buNone/>
            </a:pPr>
            <a:r>
              <a:rPr lang="hu-HU" sz="2000" dirty="0" smtClean="0"/>
              <a:t>Említésre méltó, hogy a Földforgalmi tv-ben rögzített előhaszonbérletre jogosultak minden más törvényen alapuló előhaszonbérletre jogosultat megelőznek. Ettől való eltérést a Földforgalmi tv. 2. §-ában felsorolt törvények (természetvédelmi tv, erdő törvény, Nfatv.) tartalmazhatnak, mert ezen törvényekben enged eltérést maga a Földforgalmi tv.</a:t>
            </a:r>
          </a:p>
        </p:txBody>
      </p:sp>
      <p:sp>
        <p:nvSpPr>
          <p:cNvPr id="3" name="Élőláb helye 2"/>
          <p:cNvSpPr>
            <a:spLocks noGrp="1"/>
          </p:cNvSpPr>
          <p:nvPr>
            <p:ph type="ftr" sz="quarter" idx="11"/>
          </p:nvPr>
        </p:nvSpPr>
        <p:spPr/>
        <p:txBody>
          <a:bodyPr/>
          <a:lstStyle/>
          <a:p>
            <a:pPr>
              <a:defRPr/>
            </a:pPr>
            <a:endParaRPr lang="hu-HU" dirty="0"/>
          </a:p>
        </p:txBody>
      </p:sp>
    </p:spTree>
  </p:cSld>
  <p:clrMapOvr>
    <a:masterClrMapping/>
  </p:clrMapOvr>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Tartalom helye 2"/>
          <p:cNvSpPr>
            <a:spLocks noGrp="1"/>
          </p:cNvSpPr>
          <p:nvPr>
            <p:ph idx="4294967295"/>
          </p:nvPr>
        </p:nvSpPr>
        <p:spPr>
          <a:xfrm>
            <a:off x="287337" y="836712"/>
            <a:ext cx="8569325" cy="5112568"/>
          </a:xfrm>
        </p:spPr>
        <p:txBody>
          <a:bodyPr>
            <a:noAutofit/>
          </a:bodyPr>
          <a:lstStyle/>
          <a:p>
            <a:pPr marL="0" indent="0" algn="just">
              <a:buFontTx/>
              <a:buNone/>
            </a:pPr>
            <a:r>
              <a:rPr lang="hu-HU" sz="1900" dirty="0" smtClean="0"/>
              <a:t>Az </a:t>
            </a:r>
            <a:r>
              <a:rPr lang="hu-HU" sz="1900" b="1" dirty="0" smtClean="0"/>
              <a:t>erdőnek minősülő</a:t>
            </a:r>
            <a:r>
              <a:rPr lang="hu-HU" sz="1900" dirty="0" smtClean="0"/>
              <a:t> föld haszonbérbe adása esetén előhaszonbérleti jog illeti meg a volt haszonbérlő  olyan földművest, illetve mezőgazdasági termelőszervezetet </a:t>
            </a:r>
          </a:p>
          <a:p>
            <a:pPr marL="0" indent="0" algn="just">
              <a:buFontTx/>
              <a:buNone/>
            </a:pPr>
            <a:r>
              <a:rPr lang="hu-HU" sz="1900" dirty="0" smtClean="0"/>
              <a:t>	1.) aki helyben lakó szomszédnak, illetve amely helybeli illetőségű szomszédnak minősül, </a:t>
            </a:r>
          </a:p>
          <a:p>
            <a:pPr marL="0" indent="0" algn="just">
              <a:buFontTx/>
              <a:buNone/>
            </a:pPr>
            <a:r>
              <a:rPr lang="hu-HU" sz="1900" dirty="0" smtClean="0"/>
              <a:t>	2.) aki helyben lakónak minősül, illetve amely helybeli illetőségűnek minősül, vagy</a:t>
            </a:r>
          </a:p>
          <a:p>
            <a:pPr marL="0" indent="0" algn="just">
              <a:buFontTx/>
              <a:buNone/>
            </a:pPr>
            <a:r>
              <a:rPr lang="hu-HU" sz="1900" dirty="0" smtClean="0"/>
              <a:t>	3.) akinek a lakóhelye illetve, akinek, vagy amelynek a mezőgazdasági üzemközpontja legalább 3 éve azon a településen van, amelynek közigazgatási határa a haszonbérlet tárgyát képező föld fekvése szerinti település közigazgatási határától közúton vagy közforgalom elől el nem zárt magánúton legfeljebb 20 km távolságra van.</a:t>
            </a:r>
          </a:p>
          <a:p>
            <a:pPr marL="0" indent="0" algn="just">
              <a:buFontTx/>
              <a:buNone/>
            </a:pPr>
            <a:endParaRPr lang="hu-HU" sz="1900" dirty="0" smtClean="0"/>
          </a:p>
          <a:p>
            <a:pPr marL="0" indent="0" algn="just">
              <a:buFontTx/>
              <a:buNone/>
            </a:pPr>
            <a:r>
              <a:rPr lang="hu-HU" sz="1900" dirty="0" smtClean="0"/>
              <a:t>Ha az erdőnek minősülő föld közös tulajdonban áll, a tulajdonostárs tulajdoni hányadának megfelelő terület harmadik személy javára történő haszonbérbe adása esetén a fent meghatározott előhaszonbérletre jogosultakat követően előhaszonbérleti jog illeti meg a földműves tulajdonostársat.</a:t>
            </a:r>
          </a:p>
        </p:txBody>
      </p:sp>
      <p:sp>
        <p:nvSpPr>
          <p:cNvPr id="60418" name="Dia számának helye 3"/>
          <p:cNvSpPr txBox="1">
            <a:spLocks noGrp="1"/>
          </p:cNvSpPr>
          <p:nvPr/>
        </p:nvSpPr>
        <p:spPr bwMode="auto">
          <a:xfrm>
            <a:off x="6553200" y="6245225"/>
            <a:ext cx="2133600" cy="476250"/>
          </a:xfrm>
          <a:prstGeom prst="rect">
            <a:avLst/>
          </a:prstGeom>
          <a:noFill/>
          <a:ln w="9525">
            <a:noFill/>
            <a:miter lim="800000"/>
            <a:headEnd/>
            <a:tailEnd/>
          </a:ln>
        </p:spPr>
        <p:txBody>
          <a:bodyPr/>
          <a:lstStyle/>
          <a:p>
            <a:pPr algn="r"/>
            <a:endParaRPr lang="hu-HU" sz="1400" dirty="0"/>
          </a:p>
        </p:txBody>
      </p:sp>
      <p:sp>
        <p:nvSpPr>
          <p:cNvPr id="60419" name="Élőláb helye 4"/>
          <p:cNvSpPr txBox="1">
            <a:spLocks noGrp="1"/>
          </p:cNvSpPr>
          <p:nvPr/>
        </p:nvSpPr>
        <p:spPr bwMode="auto">
          <a:xfrm>
            <a:off x="3124200" y="6245225"/>
            <a:ext cx="2895600" cy="476250"/>
          </a:xfrm>
          <a:prstGeom prst="rect">
            <a:avLst/>
          </a:prstGeom>
          <a:noFill/>
          <a:ln w="9525">
            <a:noFill/>
            <a:miter lim="800000"/>
            <a:headEnd/>
            <a:tailEnd/>
          </a:ln>
        </p:spPr>
        <p:txBody>
          <a:bodyPr/>
          <a:lstStyle/>
          <a:p>
            <a:pPr algn="ctr"/>
            <a:endParaRPr lang="hu-HU" sz="1400"/>
          </a:p>
        </p:txBody>
      </p:sp>
      <p:sp>
        <p:nvSpPr>
          <p:cNvPr id="2" name="Dia számának helye 1"/>
          <p:cNvSpPr>
            <a:spLocks noGrp="1"/>
          </p:cNvSpPr>
          <p:nvPr>
            <p:ph type="sldNum" sz="quarter" idx="12"/>
          </p:nvPr>
        </p:nvSpPr>
        <p:spPr/>
        <p:txBody>
          <a:bodyPr/>
          <a:lstStyle/>
          <a:p>
            <a:pPr>
              <a:defRPr/>
            </a:pPr>
            <a:fld id="{C8090F18-F4B6-424B-B680-5CD87B119890}" type="slidenum">
              <a:rPr lang="hu-HU" smtClean="0">
                <a:solidFill>
                  <a:schemeClr val="tx1"/>
                </a:solidFill>
              </a:rPr>
              <a:pPr>
                <a:defRPr/>
              </a:pPr>
              <a:t>45</a:t>
            </a:fld>
            <a:r>
              <a:rPr lang="hu-HU" dirty="0" smtClean="0">
                <a:solidFill>
                  <a:schemeClr val="tx1"/>
                </a:solidFill>
              </a:rPr>
              <a:t>.</a:t>
            </a:r>
            <a:endParaRPr lang="hu-HU" dirty="0">
              <a:solidFill>
                <a:schemeClr val="tx1"/>
              </a:solidFill>
            </a:endParaRPr>
          </a:p>
        </p:txBody>
      </p:sp>
      <p:sp>
        <p:nvSpPr>
          <p:cNvPr id="4" name="Élőláb helye 3"/>
          <p:cNvSpPr>
            <a:spLocks noGrp="1"/>
          </p:cNvSpPr>
          <p:nvPr>
            <p:ph type="ftr" sz="quarter" idx="11"/>
          </p:nvPr>
        </p:nvSpPr>
        <p:spPr/>
        <p:txBody>
          <a:bodyPr/>
          <a:lstStyle/>
          <a:p>
            <a:pPr>
              <a:defRPr/>
            </a:pPr>
            <a:endParaRPr lang="hu-HU" dirty="0"/>
          </a:p>
        </p:txBody>
      </p:sp>
    </p:spTree>
  </p:cSld>
  <p:clrMapOvr>
    <a:masterClrMapping/>
  </p:clrMapOvr>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Tartalom helye 2"/>
          <p:cNvSpPr>
            <a:spLocks noGrp="1"/>
          </p:cNvSpPr>
          <p:nvPr>
            <p:ph idx="1"/>
          </p:nvPr>
        </p:nvSpPr>
        <p:spPr>
          <a:xfrm>
            <a:off x="395536" y="620688"/>
            <a:ext cx="8229600" cy="5328592"/>
          </a:xfrm>
        </p:spPr>
        <p:txBody>
          <a:bodyPr/>
          <a:lstStyle/>
          <a:p>
            <a:pPr marL="0" indent="0" algn="just">
              <a:buFontTx/>
              <a:buNone/>
            </a:pPr>
            <a:r>
              <a:rPr lang="hu-HU" sz="1800" b="1" dirty="0" smtClean="0"/>
              <a:t>Erdőnek nem minősülő</a:t>
            </a:r>
            <a:r>
              <a:rPr lang="hu-HU" sz="1800" dirty="0" smtClean="0"/>
              <a:t> föld haszonbérbe adása esetén az alábbi sorendben előhaszonbérleti jog illeti meg:</a:t>
            </a:r>
          </a:p>
          <a:p>
            <a:pPr marL="0" indent="0" algn="just">
              <a:buFontTx/>
              <a:buNone/>
            </a:pPr>
            <a:r>
              <a:rPr lang="hu-HU" sz="1800" dirty="0" smtClean="0"/>
              <a:t>1.1.) a szántó, rét, legelő (gyep), vagy fásított terület művelési ágban nyilvántartott föld haszonbérbe adása esetén azt a helyben lakó földművest, vagy helybeli illetőségű mezőgazdasági termelőszervezetet, aki, vagy amely a föld fekvése szerinti településen az előhaszonbérleti joga gyakorlását megelőzően legalább 1 éve </a:t>
            </a:r>
            <a:r>
              <a:rPr lang="hu-HU" sz="1800" b="1" dirty="0" smtClean="0"/>
              <a:t>állattartó telepet üzemeltet</a:t>
            </a:r>
            <a:r>
              <a:rPr lang="hu-HU" sz="1800" dirty="0" smtClean="0"/>
              <a:t>, és a haszonbérlet célja az állattartáshoz szükséges takarmány-előállítás biztosítása;</a:t>
            </a:r>
          </a:p>
          <a:p>
            <a:pPr marL="0" indent="0" algn="just">
              <a:buFontTx/>
              <a:buNone/>
            </a:pPr>
            <a:r>
              <a:rPr lang="hu-HU" sz="1800" dirty="0" smtClean="0"/>
              <a:t>1.2.) a szántó, kert, szőlő, gyümölcsös művelési ágban nyilvántartott föld haszonbérbe adása esetén azt a földművest, aki számára a haszonbérlet célja a </a:t>
            </a:r>
            <a:r>
              <a:rPr lang="hu-HU" sz="1800" b="1" dirty="0" smtClean="0"/>
              <a:t>földrajzi árujelzéssel, továbbá eredetmegjelöléssel ellátott termék előállítása és feldolgozása, továbbá ökológiai gazdálkodás folytatása</a:t>
            </a:r>
            <a:r>
              <a:rPr lang="hu-HU" sz="1800" dirty="0" smtClean="0"/>
              <a:t>;</a:t>
            </a:r>
          </a:p>
          <a:p>
            <a:pPr marL="0" indent="0" algn="just">
              <a:buFontTx/>
              <a:buNone/>
            </a:pPr>
            <a:r>
              <a:rPr lang="hu-HU" sz="1800" dirty="0" smtClean="0"/>
              <a:t>2.) a </a:t>
            </a:r>
            <a:r>
              <a:rPr lang="hu-HU" sz="1800" b="1" dirty="0" smtClean="0"/>
              <a:t>volt haszonbérlő</a:t>
            </a:r>
            <a:r>
              <a:rPr lang="hu-HU" sz="1800" dirty="0" smtClean="0"/>
              <a:t> olyan földművest, illetve mezőgazdasági termelőszervezetet. aki </a:t>
            </a:r>
            <a:r>
              <a:rPr lang="hu-HU" sz="1800" b="1" dirty="0" smtClean="0"/>
              <a:t>helyben lakónak minősül, illetve amely helybeli illetőségűnek minősül</a:t>
            </a:r>
            <a:r>
              <a:rPr lang="hu-HU" sz="1800" dirty="0" smtClean="0"/>
              <a:t>, vagy akinek a lakóhelye illetve, akinek, vagy amelynek a mezőgazdasági üzemközpontja legalább 3 éve azon a településen van, amelynek közigazgatási határa a haszonbérlet tárgyát képező föld fekvése szerinti település közigazgatási határától közúton vagy közforgalom elől el nem zárt magánúton legfeljebb 20 km távolságra van;</a:t>
            </a:r>
          </a:p>
        </p:txBody>
      </p:sp>
      <p:sp>
        <p:nvSpPr>
          <p:cNvPr id="61442" name="Dia számának helye 3"/>
          <p:cNvSpPr>
            <a:spLocks noGrp="1"/>
          </p:cNvSpPr>
          <p:nvPr>
            <p:ph type="sldNum" sz="quarter" idx="12"/>
          </p:nvPr>
        </p:nvSpPr>
        <p:spPr>
          <a:noFill/>
          <a:ln>
            <a:miter lim="800000"/>
            <a:headEnd/>
            <a:tailEnd/>
          </a:ln>
        </p:spPr>
        <p:txBody>
          <a:bodyPr/>
          <a:lstStyle/>
          <a:p>
            <a:fld id="{98A79AA3-820B-423C-B14F-FA10F7927DDD}" type="slidenum">
              <a:rPr lang="hu-HU" smtClean="0">
                <a:solidFill>
                  <a:schemeClr val="tx1"/>
                </a:solidFill>
                <a:cs typeface="Arial" charset="0"/>
              </a:rPr>
              <a:pPr/>
              <a:t>46</a:t>
            </a:fld>
            <a:r>
              <a:rPr lang="hu-HU" dirty="0" smtClean="0">
                <a:solidFill>
                  <a:schemeClr val="tx1"/>
                </a:solidFill>
                <a:cs typeface="Arial" charset="0"/>
              </a:rPr>
              <a:t>.</a:t>
            </a:r>
          </a:p>
        </p:txBody>
      </p:sp>
      <p:sp>
        <p:nvSpPr>
          <p:cNvPr id="3" name="Élőláb helye 2"/>
          <p:cNvSpPr>
            <a:spLocks noGrp="1"/>
          </p:cNvSpPr>
          <p:nvPr>
            <p:ph type="ftr" sz="quarter" idx="11"/>
          </p:nvPr>
        </p:nvSpPr>
        <p:spPr/>
        <p:txBody>
          <a:bodyPr/>
          <a:lstStyle/>
          <a:p>
            <a:pPr>
              <a:defRPr/>
            </a:pPr>
            <a:endParaRPr lang="hu-HU"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Tartalom helye 2"/>
          <p:cNvSpPr>
            <a:spLocks noGrp="1"/>
          </p:cNvSpPr>
          <p:nvPr>
            <p:ph idx="4294967295"/>
          </p:nvPr>
        </p:nvSpPr>
        <p:spPr>
          <a:xfrm>
            <a:off x="455562" y="836712"/>
            <a:ext cx="8229600" cy="5245100"/>
          </a:xfrm>
        </p:spPr>
        <p:txBody>
          <a:bodyPr>
            <a:normAutofit lnSpcReduction="10000"/>
          </a:bodyPr>
          <a:lstStyle/>
          <a:p>
            <a:pPr marL="0" indent="0" algn="just">
              <a:buFontTx/>
              <a:buNone/>
            </a:pPr>
            <a:r>
              <a:rPr lang="hu-HU" sz="1800" dirty="0" smtClean="0"/>
              <a:t>3.) az olyan földművest, aki </a:t>
            </a:r>
            <a:r>
              <a:rPr lang="hu-HU" sz="1800" b="1" dirty="0" smtClean="0"/>
              <a:t>helyben lakó szomszédnak</a:t>
            </a:r>
            <a:r>
              <a:rPr lang="hu-HU" sz="1800" dirty="0" smtClean="0"/>
              <a:t> minősül;</a:t>
            </a:r>
          </a:p>
          <a:p>
            <a:pPr marL="0" indent="0" algn="just">
              <a:buFontTx/>
              <a:buNone/>
            </a:pPr>
            <a:r>
              <a:rPr lang="hu-HU" sz="1800" dirty="0" smtClean="0"/>
              <a:t>4.) az olyan földművest, aki </a:t>
            </a:r>
            <a:r>
              <a:rPr lang="hu-HU" sz="1800" b="1" dirty="0" smtClean="0"/>
              <a:t>helyben lakónak</a:t>
            </a:r>
            <a:r>
              <a:rPr lang="hu-HU" sz="1800" dirty="0" smtClean="0"/>
              <a:t> minősül;</a:t>
            </a:r>
          </a:p>
          <a:p>
            <a:pPr marL="0" indent="0" algn="just">
              <a:buFontTx/>
              <a:buNone/>
            </a:pPr>
            <a:r>
              <a:rPr lang="hu-HU" sz="1800" dirty="0" smtClean="0"/>
              <a:t>5.) az olyan földművest, akinek a lakóhelye vagy a mezőgazdasági üzemközpontja legalább 3 éve azon a településen van, amelynek közigazgatási határa az adás-vétel tárgyát képező föld fekvése szerinti település közigazgatási határától közúton vagy közforgalom elől el nem zárt magánúton legfeljebb </a:t>
            </a:r>
            <a:r>
              <a:rPr lang="hu-HU" sz="1800" b="1" dirty="0" smtClean="0"/>
              <a:t>20 km távolságra</a:t>
            </a:r>
            <a:r>
              <a:rPr lang="hu-HU" sz="1800" dirty="0" smtClean="0"/>
              <a:t> van;</a:t>
            </a:r>
          </a:p>
          <a:p>
            <a:pPr marL="0" indent="0" algn="just">
              <a:buFontTx/>
              <a:buNone/>
            </a:pPr>
            <a:r>
              <a:rPr lang="hu-HU" sz="1800" dirty="0" smtClean="0"/>
              <a:t>6.) az olyan mezőgazdasági termelőszervezetet, amely </a:t>
            </a:r>
            <a:r>
              <a:rPr lang="hu-HU" sz="1800" b="1" dirty="0" smtClean="0"/>
              <a:t>helybeli illetőségű</a:t>
            </a:r>
            <a:r>
              <a:rPr lang="hu-HU" sz="1800" dirty="0" smtClean="0"/>
              <a:t> </a:t>
            </a:r>
            <a:r>
              <a:rPr lang="hu-HU" sz="1800" b="1" dirty="0" smtClean="0"/>
              <a:t>szomszédnak</a:t>
            </a:r>
            <a:r>
              <a:rPr lang="hu-HU" sz="1800" dirty="0" smtClean="0"/>
              <a:t> minősül;</a:t>
            </a:r>
          </a:p>
          <a:p>
            <a:pPr marL="0" indent="0" algn="just">
              <a:buFontTx/>
              <a:buNone/>
            </a:pPr>
            <a:r>
              <a:rPr lang="hu-HU" sz="1800" dirty="0" smtClean="0"/>
              <a:t>7.) az olyan mezőgazdasági termelőszervezetet, amely </a:t>
            </a:r>
            <a:r>
              <a:rPr lang="hu-HU" sz="1800" b="1" dirty="0" smtClean="0"/>
              <a:t>helybeli illetőségűnek</a:t>
            </a:r>
            <a:r>
              <a:rPr lang="hu-HU" sz="1800" dirty="0" smtClean="0"/>
              <a:t> minősül;</a:t>
            </a:r>
          </a:p>
          <a:p>
            <a:pPr marL="0" indent="0" algn="just">
              <a:buFontTx/>
              <a:buNone/>
            </a:pPr>
            <a:r>
              <a:rPr lang="hu-HU" sz="1800" dirty="0" smtClean="0"/>
              <a:t>8.) az olyan mezőgazdasági termelőszervezetet, amelynek a mezőgazdasági üzemközpontja legalább 3 éve azon a településen van, amelynek közigazgatási határa a haszonbérlet tárgyát képező föld fekvése szerinti település közigazgatási határától közúton vagy közforgalom elől el nem zárt magánúton legfeljebb </a:t>
            </a:r>
            <a:r>
              <a:rPr lang="hu-HU" sz="1800" b="1" dirty="0" smtClean="0"/>
              <a:t>20 km távolságra</a:t>
            </a:r>
            <a:r>
              <a:rPr lang="hu-HU" sz="1800" dirty="0" smtClean="0"/>
              <a:t> van.</a:t>
            </a:r>
          </a:p>
          <a:p>
            <a:pPr marL="0" indent="0" algn="just">
              <a:buFontTx/>
              <a:buNone/>
            </a:pPr>
            <a:r>
              <a:rPr lang="hu-HU" sz="1800" dirty="0" smtClean="0"/>
              <a:t>A </a:t>
            </a:r>
            <a:r>
              <a:rPr lang="hu-HU" sz="1800" b="1" dirty="0" smtClean="0"/>
              <a:t>közös tulajdonban</a:t>
            </a:r>
            <a:r>
              <a:rPr lang="hu-HU" sz="1800" dirty="0" smtClean="0"/>
              <a:t> álló föld esetében a tulajdonostárs tulajdoni hányadának megfelelő területnek harmadik személy javára történő haszonbérbe adása esetén 3.)-8.) pontban meghatározott előhaszonbérletre jogosultakat – a jogosultak sorrendjében – megelőzi a földműves tulajdonostárs.</a:t>
            </a:r>
          </a:p>
        </p:txBody>
      </p:sp>
      <p:sp>
        <p:nvSpPr>
          <p:cNvPr id="62466" name="Dia számának helye 3"/>
          <p:cNvSpPr txBox="1">
            <a:spLocks noGrp="1"/>
          </p:cNvSpPr>
          <p:nvPr/>
        </p:nvSpPr>
        <p:spPr bwMode="auto">
          <a:xfrm>
            <a:off x="6553200" y="6245225"/>
            <a:ext cx="2133600" cy="476250"/>
          </a:xfrm>
          <a:prstGeom prst="rect">
            <a:avLst/>
          </a:prstGeom>
          <a:noFill/>
          <a:ln w="9525">
            <a:noFill/>
            <a:miter lim="800000"/>
            <a:headEnd/>
            <a:tailEnd/>
          </a:ln>
        </p:spPr>
        <p:txBody>
          <a:bodyPr/>
          <a:lstStyle/>
          <a:p>
            <a:pPr algn="r"/>
            <a:endParaRPr lang="hu-HU" sz="1400" dirty="0"/>
          </a:p>
        </p:txBody>
      </p:sp>
      <p:sp>
        <p:nvSpPr>
          <p:cNvPr id="62467" name="Élőláb helye 4"/>
          <p:cNvSpPr txBox="1">
            <a:spLocks noGrp="1"/>
          </p:cNvSpPr>
          <p:nvPr/>
        </p:nvSpPr>
        <p:spPr bwMode="auto">
          <a:xfrm>
            <a:off x="3124200" y="6245225"/>
            <a:ext cx="2895600" cy="476250"/>
          </a:xfrm>
          <a:prstGeom prst="rect">
            <a:avLst/>
          </a:prstGeom>
          <a:noFill/>
          <a:ln w="9525">
            <a:noFill/>
            <a:miter lim="800000"/>
            <a:headEnd/>
            <a:tailEnd/>
          </a:ln>
        </p:spPr>
        <p:txBody>
          <a:bodyPr/>
          <a:lstStyle/>
          <a:p>
            <a:pPr algn="ctr"/>
            <a:endParaRPr lang="hu-HU" sz="1400"/>
          </a:p>
        </p:txBody>
      </p:sp>
      <p:sp>
        <p:nvSpPr>
          <p:cNvPr id="2" name="Dia számának helye 1"/>
          <p:cNvSpPr>
            <a:spLocks noGrp="1"/>
          </p:cNvSpPr>
          <p:nvPr>
            <p:ph type="sldNum" sz="quarter" idx="12"/>
          </p:nvPr>
        </p:nvSpPr>
        <p:spPr/>
        <p:txBody>
          <a:bodyPr/>
          <a:lstStyle/>
          <a:p>
            <a:pPr>
              <a:defRPr/>
            </a:pPr>
            <a:fld id="{C8090F18-F4B6-424B-B680-5CD87B119890}" type="slidenum">
              <a:rPr lang="hu-HU" smtClean="0">
                <a:solidFill>
                  <a:schemeClr val="tx1"/>
                </a:solidFill>
              </a:rPr>
              <a:pPr>
                <a:defRPr/>
              </a:pPr>
              <a:t>47</a:t>
            </a:fld>
            <a:r>
              <a:rPr lang="hu-HU" dirty="0" smtClean="0">
                <a:solidFill>
                  <a:schemeClr val="tx1"/>
                </a:solidFill>
              </a:rPr>
              <a:t>.</a:t>
            </a:r>
            <a:endParaRPr lang="hu-HU" dirty="0">
              <a:solidFill>
                <a:schemeClr val="tx1"/>
              </a:solidFill>
            </a:endParaRPr>
          </a:p>
        </p:txBody>
      </p:sp>
      <p:sp>
        <p:nvSpPr>
          <p:cNvPr id="4" name="Élőláb helye 3"/>
          <p:cNvSpPr>
            <a:spLocks noGrp="1"/>
          </p:cNvSpPr>
          <p:nvPr>
            <p:ph type="ftr" sz="quarter" idx="11"/>
          </p:nvPr>
        </p:nvSpPr>
        <p:spPr/>
        <p:txBody>
          <a:bodyPr/>
          <a:lstStyle/>
          <a:p>
            <a:pPr>
              <a:defRPr/>
            </a:pPr>
            <a:endParaRPr lang="hu-HU"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Dia számának helye 2"/>
          <p:cNvSpPr>
            <a:spLocks noGrp="1"/>
          </p:cNvSpPr>
          <p:nvPr>
            <p:ph type="sldNum" sz="quarter" idx="12"/>
          </p:nvPr>
        </p:nvSpPr>
        <p:spPr>
          <a:noFill/>
          <a:ln>
            <a:miter lim="800000"/>
            <a:headEnd/>
            <a:tailEnd/>
          </a:ln>
        </p:spPr>
        <p:txBody>
          <a:bodyPr/>
          <a:lstStyle/>
          <a:p>
            <a:fld id="{AC8BCC9F-FBE8-4D15-88B8-75C6BA77701A}" type="slidenum">
              <a:rPr lang="hu-HU" smtClean="0">
                <a:solidFill>
                  <a:schemeClr val="tx1"/>
                </a:solidFill>
                <a:cs typeface="Arial" charset="0"/>
              </a:rPr>
              <a:pPr/>
              <a:t>48</a:t>
            </a:fld>
            <a:r>
              <a:rPr lang="hu-HU" dirty="0" smtClean="0">
                <a:solidFill>
                  <a:schemeClr val="tx1"/>
                </a:solidFill>
                <a:cs typeface="Arial" charset="0"/>
              </a:rPr>
              <a:t>.</a:t>
            </a:r>
          </a:p>
        </p:txBody>
      </p:sp>
      <p:sp>
        <p:nvSpPr>
          <p:cNvPr id="63489" name="Tartalom helye 2"/>
          <p:cNvSpPr>
            <a:spLocks noGrp="1"/>
          </p:cNvSpPr>
          <p:nvPr>
            <p:ph idx="4294967295"/>
          </p:nvPr>
        </p:nvSpPr>
        <p:spPr>
          <a:xfrm>
            <a:off x="467544" y="1124744"/>
            <a:ext cx="8229600" cy="4104679"/>
          </a:xfrm>
        </p:spPr>
        <p:txBody>
          <a:bodyPr/>
          <a:lstStyle/>
          <a:p>
            <a:pPr marL="0" indent="0" algn="just">
              <a:buFontTx/>
              <a:buNone/>
            </a:pPr>
            <a:r>
              <a:rPr lang="hu-HU" sz="2000" b="1" u="sng" dirty="0" smtClean="0"/>
              <a:t>volt haszonbérlő:</a:t>
            </a:r>
            <a:r>
              <a:rPr lang="hu-HU" sz="2000" dirty="0" smtClean="0"/>
              <a:t> az a természetes személy, illetve mezőgazdasági termelőszervezet minősül, aki, illetve amely a haszonbérleti ajánlat tárgyát képező földet a haszonbérleti ajánlat közlését közvetlenül megelőző legalább 3 éven keresztül haszonbérli, vagy haszonbérelte (Tft. szerint ez az időtartam egy év volt). Volt haszonbérlőnek kell tekinteni a </a:t>
            </a:r>
            <a:r>
              <a:rPr lang="hu-HU" sz="2000" i="1" dirty="0" smtClean="0"/>
              <a:t>volt részesművelőt</a:t>
            </a:r>
            <a:r>
              <a:rPr lang="hu-HU" sz="2000" dirty="0" smtClean="0"/>
              <a:t>, illetve a </a:t>
            </a:r>
            <a:r>
              <a:rPr lang="hu-HU" sz="2000" i="1" dirty="0" smtClean="0"/>
              <a:t>volt felesbérlőt</a:t>
            </a:r>
            <a:r>
              <a:rPr lang="hu-HU" sz="2000" dirty="0" smtClean="0"/>
              <a:t> is, ha az ő tekintetében is fennállnak a fenti feltételek azzal, hogy az adott területet legalább 3 éven keresztül részesművelési, illetve feles bérleti szerződés alapján használta.</a:t>
            </a:r>
          </a:p>
          <a:p>
            <a:pPr marL="0" indent="0" algn="just">
              <a:buFontTx/>
              <a:buNone/>
            </a:pPr>
            <a:r>
              <a:rPr lang="hu-HU" sz="2000" dirty="0" smtClean="0"/>
              <a:t>Ez a szabály nem alkalmazható, ha a szerződés a felek egyoldalú felmondása vagy kölcsönös megállapodása miatt szűnt meg, illetve ha a haszonbérleti szerződés fennállásának időtartama alatt a föld kényszerhasznosításba adására került sor.</a:t>
            </a:r>
          </a:p>
        </p:txBody>
      </p:sp>
      <p:sp>
        <p:nvSpPr>
          <p:cNvPr id="3" name="Élőláb helye 2"/>
          <p:cNvSpPr>
            <a:spLocks noGrp="1"/>
          </p:cNvSpPr>
          <p:nvPr>
            <p:ph type="ftr" sz="quarter" idx="11"/>
          </p:nvPr>
        </p:nvSpPr>
        <p:spPr/>
        <p:txBody>
          <a:bodyPr/>
          <a:lstStyle/>
          <a:p>
            <a:pPr>
              <a:defRPr/>
            </a:pPr>
            <a:endParaRPr lang="hu-HU" dirty="0"/>
          </a:p>
        </p:txBody>
      </p:sp>
    </p:spTree>
  </p:cSld>
  <p:clrMapOvr>
    <a:masterClrMapping/>
  </p:clrMapOvr>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Cím 1"/>
          <p:cNvSpPr>
            <a:spLocks noGrp="1"/>
          </p:cNvSpPr>
          <p:nvPr>
            <p:ph type="title" idx="4294967295"/>
          </p:nvPr>
        </p:nvSpPr>
        <p:spPr>
          <a:xfrm>
            <a:off x="323850" y="260350"/>
            <a:ext cx="8229600" cy="720725"/>
          </a:xfrm>
        </p:spPr>
        <p:txBody>
          <a:bodyPr/>
          <a:lstStyle/>
          <a:p>
            <a:pPr eaLnBrk="1" hangingPunct="1"/>
            <a:r>
              <a:rPr lang="hu-HU" sz="2800" b="1" dirty="0" smtClean="0">
                <a:solidFill>
                  <a:srgbClr val="A29061"/>
                </a:solidFill>
                <a:latin typeface="Times New Roman" pitchFamily="18" charset="0"/>
                <a:cs typeface="Times New Roman" pitchFamily="18" charset="0"/>
              </a:rPr>
              <a:t>18. A helyi földbizottságok megalakulása</a:t>
            </a:r>
          </a:p>
        </p:txBody>
      </p:sp>
      <p:sp>
        <p:nvSpPr>
          <p:cNvPr id="64514" name="Tartalom helye 2"/>
          <p:cNvSpPr>
            <a:spLocks noGrp="1"/>
          </p:cNvSpPr>
          <p:nvPr>
            <p:ph idx="4294967295"/>
          </p:nvPr>
        </p:nvSpPr>
        <p:spPr>
          <a:xfrm>
            <a:off x="468313" y="908050"/>
            <a:ext cx="8424862" cy="5949950"/>
          </a:xfrm>
        </p:spPr>
        <p:txBody>
          <a:bodyPr/>
          <a:lstStyle/>
          <a:p>
            <a:pPr marL="0" indent="0" algn="just">
              <a:buNone/>
            </a:pPr>
            <a:r>
              <a:rPr lang="hu-HU" sz="1800" dirty="0" smtClean="0"/>
              <a:t>A helyi </a:t>
            </a:r>
            <a:r>
              <a:rPr lang="hu-HU" sz="1800" dirty="0"/>
              <a:t>földbizottság feladata, hogy a földbirtok-politikai célokkal összhangban befolyásolja a település közigazgatási területén a földek tulajdonjogának forgalmát a birtokviszonyok átláthatósága, a spekulatív földszerzések megelőzése, az üzemszerű művelés alatt álló élet- és versenyképes, egységes birtoktagot képző fölbirtokok kialakítása és megőrzése, valamint a helyi gazdálkodói közösség érdekeinek érvényesítése </a:t>
            </a:r>
            <a:r>
              <a:rPr lang="hu-HU" sz="1800" dirty="0" smtClean="0"/>
              <a:t>érdekében.</a:t>
            </a:r>
          </a:p>
          <a:p>
            <a:pPr marL="0" indent="0" algn="just">
              <a:buNone/>
            </a:pPr>
            <a:endParaRPr lang="hu-HU" sz="1800" dirty="0"/>
          </a:p>
          <a:p>
            <a:pPr marL="0" indent="0" algn="just">
              <a:buNone/>
            </a:pPr>
            <a:r>
              <a:rPr lang="hu-HU" sz="1800" dirty="0" smtClean="0"/>
              <a:t>A </a:t>
            </a:r>
            <a:r>
              <a:rPr lang="hu-HU" sz="1800" dirty="0"/>
              <a:t>helyi földbizottságot </a:t>
            </a:r>
            <a:r>
              <a:rPr lang="hu-HU" sz="1800" b="1" u="sng" dirty="0"/>
              <a:t>az adott településen földet használó</a:t>
            </a:r>
            <a:r>
              <a:rPr lang="hu-HU" sz="1800" dirty="0"/>
              <a:t> gazdákból álló gazdálkodói közösség választja maguk </a:t>
            </a:r>
            <a:r>
              <a:rPr lang="hu-HU" sz="1800" dirty="0" smtClean="0"/>
              <a:t>közül.</a:t>
            </a:r>
          </a:p>
          <a:p>
            <a:pPr marL="0" indent="0" algn="just">
              <a:buNone/>
            </a:pPr>
            <a:endParaRPr lang="hu-HU" sz="1800" dirty="0"/>
          </a:p>
          <a:p>
            <a:pPr marL="0" indent="0" algn="just">
              <a:buNone/>
            </a:pPr>
            <a:r>
              <a:rPr lang="hu-HU" sz="1800" dirty="0" smtClean="0"/>
              <a:t>Tagjainak </a:t>
            </a:r>
            <a:r>
              <a:rPr lang="hu-HU" sz="1800" dirty="0"/>
              <a:t>száma 3-9 fő, az adott település földterületének nagyságától függően</a:t>
            </a:r>
            <a:r>
              <a:rPr lang="hu-HU" sz="1800" dirty="0" smtClean="0"/>
              <a:t>.</a:t>
            </a:r>
          </a:p>
          <a:p>
            <a:r>
              <a:rPr lang="hu-HU" sz="1800" dirty="0" smtClean="0"/>
              <a:t>az </a:t>
            </a:r>
            <a:r>
              <a:rPr lang="hu-HU" sz="1800" dirty="0"/>
              <a:t>1000 hektárig terjedő térmértékű földekkel rendelkező település esetén három fő,</a:t>
            </a:r>
          </a:p>
          <a:p>
            <a:r>
              <a:rPr lang="hu-HU" sz="1800" dirty="0" smtClean="0"/>
              <a:t>az </a:t>
            </a:r>
            <a:r>
              <a:rPr lang="hu-HU" sz="1800" dirty="0"/>
              <a:t>1000 hektárt meghaladó térmértékű földekkel rendelkező település esetén öt fő,</a:t>
            </a:r>
          </a:p>
          <a:p>
            <a:r>
              <a:rPr lang="hu-HU" sz="1800" dirty="0" smtClean="0"/>
              <a:t>az </a:t>
            </a:r>
            <a:r>
              <a:rPr lang="hu-HU" sz="1800" dirty="0"/>
              <a:t>5000 hektárt meghaladó térmértékű földekkel rendelkező település esetén hét fő,</a:t>
            </a:r>
          </a:p>
          <a:p>
            <a:r>
              <a:rPr lang="hu-HU" sz="1800" dirty="0" smtClean="0"/>
              <a:t>a </a:t>
            </a:r>
            <a:r>
              <a:rPr lang="hu-HU" sz="1800" dirty="0"/>
              <a:t>15000 hektárt meghaladó térmértékű földekkel rendelkező település esetén kilenc fő.</a:t>
            </a:r>
          </a:p>
          <a:p>
            <a:pPr marL="0" indent="0" algn="just">
              <a:buNone/>
            </a:pPr>
            <a:endParaRPr lang="hu-HU" sz="1800" dirty="0"/>
          </a:p>
          <a:p>
            <a:pPr algn="just">
              <a:buFontTx/>
              <a:buNone/>
            </a:pPr>
            <a:endParaRPr lang="hu-HU" sz="1800" dirty="0" smtClean="0"/>
          </a:p>
        </p:txBody>
      </p:sp>
      <p:sp>
        <p:nvSpPr>
          <p:cNvPr id="64515" name="Dia számának helye 3"/>
          <p:cNvSpPr>
            <a:spLocks noGrp="1"/>
          </p:cNvSpPr>
          <p:nvPr>
            <p:ph type="sldNum" sz="quarter" idx="12"/>
          </p:nvPr>
        </p:nvSpPr>
        <p:spPr>
          <a:noFill/>
          <a:ln>
            <a:miter lim="800000"/>
            <a:headEnd/>
            <a:tailEnd/>
          </a:ln>
        </p:spPr>
        <p:txBody>
          <a:bodyPr/>
          <a:lstStyle/>
          <a:p>
            <a:fld id="{149E1436-BB6B-433F-BE2E-DA7A3C6EE5E5}" type="slidenum">
              <a:rPr lang="hu-HU" smtClean="0">
                <a:cs typeface="Arial" charset="0"/>
              </a:rPr>
              <a:pPr/>
              <a:t>49</a:t>
            </a:fld>
            <a:endParaRPr lang="hu-HU" smtClean="0">
              <a:cs typeface="Arial" charset="0"/>
            </a:endParaRPr>
          </a:p>
        </p:txBody>
      </p:sp>
      <p:sp>
        <p:nvSpPr>
          <p:cNvPr id="64516" name="Élőláb helye 4"/>
          <p:cNvSpPr>
            <a:spLocks noGrp="1"/>
          </p:cNvSpPr>
          <p:nvPr>
            <p:ph type="ftr" sz="quarter" idx="11"/>
          </p:nvPr>
        </p:nvSpPr>
        <p:spPr>
          <a:noFill/>
          <a:ln>
            <a:miter lim="800000"/>
            <a:headEnd/>
            <a:tailEnd/>
          </a:ln>
        </p:spPr>
        <p:txBody>
          <a:bodyPr/>
          <a:lstStyle/>
          <a:p>
            <a:endParaRPr lang="hu-HU" smtClean="0">
              <a:cs typeface="Arial" charset="0"/>
            </a:endParaRPr>
          </a:p>
        </p:txBody>
      </p:sp>
    </p:spTree>
    <p:extLst>
      <p:ext uri="{BB962C8B-B14F-4D97-AF65-F5344CB8AC3E}">
        <p14:creationId xmlns:p14="http://schemas.microsoft.com/office/powerpoint/2010/main" xmlns="" val="963272589"/>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Dia számának helye 3"/>
          <p:cNvSpPr>
            <a:spLocks noGrp="1"/>
          </p:cNvSpPr>
          <p:nvPr>
            <p:ph type="sldNum" sz="quarter" idx="12"/>
          </p:nvPr>
        </p:nvSpPr>
        <p:spPr>
          <a:noFill/>
          <a:ln>
            <a:miter lim="800000"/>
            <a:headEnd/>
            <a:tailEnd/>
          </a:ln>
        </p:spPr>
        <p:txBody>
          <a:bodyPr/>
          <a:lstStyle/>
          <a:p>
            <a:fld id="{A4B7134C-5369-4015-A1F0-BF961CAC37A5}" type="slidenum">
              <a:rPr lang="hu-HU" smtClean="0">
                <a:solidFill>
                  <a:schemeClr val="tx1"/>
                </a:solidFill>
                <a:cs typeface="Arial" charset="0"/>
              </a:rPr>
              <a:pPr/>
              <a:t>5</a:t>
            </a:fld>
            <a:r>
              <a:rPr lang="hu-HU" dirty="0" smtClean="0">
                <a:solidFill>
                  <a:schemeClr val="tx1"/>
                </a:solidFill>
                <a:cs typeface="Arial" charset="0"/>
              </a:rPr>
              <a:t>.</a:t>
            </a:r>
          </a:p>
        </p:txBody>
      </p:sp>
      <p:sp>
        <p:nvSpPr>
          <p:cNvPr id="20481" name="Cím 1"/>
          <p:cNvSpPr>
            <a:spLocks noGrp="1"/>
          </p:cNvSpPr>
          <p:nvPr>
            <p:ph type="title" idx="4294967295"/>
          </p:nvPr>
        </p:nvSpPr>
        <p:spPr>
          <a:xfrm>
            <a:off x="1187624" y="548680"/>
            <a:ext cx="6372225" cy="865188"/>
          </a:xfrm>
        </p:spPr>
        <p:txBody>
          <a:bodyPr/>
          <a:lstStyle/>
          <a:p>
            <a:pPr algn="ctr" eaLnBrk="1" hangingPunct="1"/>
            <a:r>
              <a:rPr lang="hu-HU" sz="3600" b="1" dirty="0" smtClean="0">
                <a:solidFill>
                  <a:srgbClr val="644132"/>
                </a:solidFill>
                <a:latin typeface="Times New Roman" pitchFamily="18" charset="0"/>
                <a:cs typeface="Times New Roman" pitchFamily="18" charset="0"/>
              </a:rPr>
              <a:t>A birtokszerkezet</a:t>
            </a:r>
          </a:p>
        </p:txBody>
      </p:sp>
      <p:sp>
        <p:nvSpPr>
          <p:cNvPr id="20482" name="Tartalom helye 2"/>
          <p:cNvSpPr>
            <a:spLocks noGrp="1"/>
          </p:cNvSpPr>
          <p:nvPr>
            <p:ph idx="4294967295"/>
          </p:nvPr>
        </p:nvSpPr>
        <p:spPr>
          <a:xfrm>
            <a:off x="251520" y="1700808"/>
            <a:ext cx="8424863" cy="4105275"/>
          </a:xfrm>
        </p:spPr>
        <p:txBody>
          <a:bodyPr>
            <a:normAutofit/>
          </a:bodyPr>
          <a:lstStyle/>
          <a:p>
            <a:pPr algn="just"/>
            <a:r>
              <a:rPr lang="hu-HU" sz="2200" dirty="0" smtClean="0"/>
              <a:t>A privatizációs folyamat eredményeként jelenleg Magyarországon </a:t>
            </a:r>
            <a:r>
              <a:rPr lang="hu-HU" sz="2200" i="1" dirty="0" smtClean="0"/>
              <a:t>8.609.364 hektár </a:t>
            </a:r>
            <a:r>
              <a:rPr lang="hu-HU" sz="2200" dirty="0" smtClean="0"/>
              <a:t>nagyságú </a:t>
            </a:r>
            <a:r>
              <a:rPr lang="hu-HU" sz="2200" b="1" dirty="0" smtClean="0"/>
              <a:t>külterületi földrészlet</a:t>
            </a:r>
            <a:r>
              <a:rPr lang="hu-HU" sz="2200" dirty="0" smtClean="0"/>
              <a:t> (beleértve a termőterületet, a művelés alól kivett területet és zártkertet) </a:t>
            </a:r>
            <a:r>
              <a:rPr lang="hu-HU" sz="2200" i="1" dirty="0" smtClean="0"/>
              <a:t>3.948.628</a:t>
            </a:r>
            <a:r>
              <a:rPr lang="hu-HU" sz="2200" dirty="0" smtClean="0"/>
              <a:t> darab önálló helyrajzi számú földrészletre oszlik meg, amelyek </a:t>
            </a:r>
            <a:r>
              <a:rPr lang="hu-HU" sz="2200" b="1" dirty="0" smtClean="0"/>
              <a:t>átlagos mérete 2,</a:t>
            </a:r>
            <a:r>
              <a:rPr lang="hu-HU" sz="2200" b="1" dirty="0" err="1" smtClean="0"/>
              <a:t>2</a:t>
            </a:r>
            <a:r>
              <a:rPr lang="hu-HU" sz="2200" b="1" dirty="0" smtClean="0"/>
              <a:t> hektár </a:t>
            </a:r>
            <a:r>
              <a:rPr lang="hu-HU" sz="2200" dirty="0" smtClean="0"/>
              <a:t>nagyságú.</a:t>
            </a:r>
          </a:p>
          <a:p>
            <a:pPr algn="just"/>
            <a:r>
              <a:rPr lang="hu-HU" sz="2200" dirty="0" smtClean="0"/>
              <a:t>Ma Magyarországon </a:t>
            </a:r>
            <a:r>
              <a:rPr lang="hu-HU" sz="2200" u="sng" dirty="0" smtClean="0"/>
              <a:t>2,8 millió (természetes) személy</a:t>
            </a:r>
            <a:r>
              <a:rPr lang="hu-HU" sz="2200" dirty="0" smtClean="0"/>
              <a:t> összesen mintegy </a:t>
            </a:r>
            <a:r>
              <a:rPr lang="hu-HU" sz="2200" u="sng" dirty="0" smtClean="0"/>
              <a:t>6 millió ha területet </a:t>
            </a:r>
            <a:r>
              <a:rPr lang="hu-HU" sz="2200" dirty="0" smtClean="0"/>
              <a:t>(mg. terület + erdő) tulajdonjogával  rendelkezik. </a:t>
            </a:r>
          </a:p>
          <a:p>
            <a:pPr algn="just"/>
            <a:r>
              <a:rPr lang="hu-HU" sz="2200" dirty="0" smtClean="0"/>
              <a:t>1,8 millió tulajdonos adja bérbe a földjét.</a:t>
            </a:r>
          </a:p>
          <a:p>
            <a:pPr algn="just"/>
            <a:r>
              <a:rPr lang="hu-HU" sz="2200" dirty="0" smtClean="0"/>
              <a:t>Mindez alátámasztja a birtokrendezés szükségességét.</a:t>
            </a:r>
          </a:p>
        </p:txBody>
      </p:sp>
      <p:sp>
        <p:nvSpPr>
          <p:cNvPr id="3" name="Élőláb helye 2"/>
          <p:cNvSpPr>
            <a:spLocks noGrp="1"/>
          </p:cNvSpPr>
          <p:nvPr>
            <p:ph type="ftr" sz="quarter" idx="11"/>
          </p:nvPr>
        </p:nvSpPr>
        <p:spPr/>
        <p:txBody>
          <a:bodyPr/>
          <a:lstStyle/>
          <a:p>
            <a:pPr>
              <a:defRPr/>
            </a:pPr>
            <a:endParaRPr lang="hu-HU" dirty="0"/>
          </a:p>
        </p:txBody>
      </p:sp>
    </p:spTree>
  </p:cSld>
  <p:clrMapOvr>
    <a:masterClrMapping/>
  </p:clrMapOvr>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Tartalom helye 2"/>
          <p:cNvSpPr>
            <a:spLocks noGrp="1"/>
          </p:cNvSpPr>
          <p:nvPr>
            <p:ph idx="4294967295"/>
          </p:nvPr>
        </p:nvSpPr>
        <p:spPr>
          <a:xfrm>
            <a:off x="468313" y="404665"/>
            <a:ext cx="8229600" cy="5965974"/>
          </a:xfrm>
        </p:spPr>
        <p:txBody>
          <a:bodyPr/>
          <a:lstStyle/>
          <a:p>
            <a:pPr marL="0" indent="0" algn="just">
              <a:buNone/>
            </a:pPr>
            <a:r>
              <a:rPr lang="hu-HU" sz="1800" dirty="0"/>
              <a:t>2014. évben a helyi földbizottságok megalakulása a következő rendben zajlik:</a:t>
            </a:r>
          </a:p>
          <a:p>
            <a:pPr marL="0" indent="0" algn="just">
              <a:buNone/>
            </a:pPr>
            <a:r>
              <a:rPr lang="hu-HU" sz="1800" dirty="0"/>
              <a:t> </a:t>
            </a:r>
          </a:p>
          <a:p>
            <a:pPr marL="0" indent="0" algn="just">
              <a:buNone/>
            </a:pPr>
            <a:r>
              <a:rPr lang="hu-HU" sz="1800" i="1" dirty="0"/>
              <a:t>1)</a:t>
            </a:r>
            <a:r>
              <a:rPr lang="hu-HU" sz="1800" dirty="0"/>
              <a:t> A gazdálkodói közösség </a:t>
            </a:r>
            <a:r>
              <a:rPr lang="hu-HU" sz="1800" b="1" dirty="0"/>
              <a:t>névjegyzékébe történő felvételre irányuló kérelmet 2014. március 14-ig lehet benyújtani</a:t>
            </a:r>
            <a:r>
              <a:rPr lang="hu-HU" sz="1800" dirty="0"/>
              <a:t>. A névjegyzékbe az kerülhet be, aki </a:t>
            </a:r>
            <a:r>
              <a:rPr lang="hu-HU" sz="1800" b="1" dirty="0"/>
              <a:t>a település közigazgatási területén</a:t>
            </a:r>
            <a:r>
              <a:rPr lang="hu-HU" sz="1800" dirty="0"/>
              <a:t>, a kérelmében megjelölt földet érintően </a:t>
            </a:r>
            <a:r>
              <a:rPr lang="hu-HU" sz="1800" b="1" dirty="0"/>
              <a:t>földhasználati jogosultsággal rendelkezik</a:t>
            </a:r>
            <a:r>
              <a:rPr lang="hu-HU" sz="1800" dirty="0"/>
              <a:t>.</a:t>
            </a:r>
          </a:p>
          <a:p>
            <a:pPr marL="0" indent="0" algn="just">
              <a:buNone/>
            </a:pPr>
            <a:r>
              <a:rPr lang="hu-HU" sz="1800" i="1" dirty="0"/>
              <a:t>2)</a:t>
            </a:r>
            <a:r>
              <a:rPr lang="hu-HU" sz="1800" dirty="0"/>
              <a:t> A gazdálkodói közösség névjegyzékét a bejelentkezések alapján a jegyző összeállítja és 2014. március 24-én 10 órától 2014. március 28-án 12 óráig a települési önkormányzat polgármesteri hivatala, illetve közös önkormányzati hivatal esetében a közös önkormányzati hivatal hirdetőtáblájára és a közös önkormányzati hivatalhoz tartozó önkormányzat hirdetőtáblájára kifüggeszti. </a:t>
            </a:r>
            <a:r>
              <a:rPr lang="hu-HU" sz="1800" b="1" dirty="0"/>
              <a:t>A kifüggesztés ideje alatt a névjegyzékben nem szereplő személy kérelmezheti a névjegyzékbe történő felvételét, amennyiben a névjegyzék kifüggesztésének idején a település közigazgatási területéhez tartozó földet használt.</a:t>
            </a:r>
          </a:p>
          <a:p>
            <a:pPr marL="0" indent="0" algn="just">
              <a:buNone/>
            </a:pPr>
            <a:r>
              <a:rPr lang="hu-HU" sz="1800" i="1" dirty="0"/>
              <a:t>3)</a:t>
            </a:r>
            <a:r>
              <a:rPr lang="hu-HU" sz="1800" dirty="0"/>
              <a:t> A település gazdálkodói közösségének összehívására és a helyi földbizottság tagjainak megválasztására a névjegyzékbe felvett személyek részére a jegyző </a:t>
            </a:r>
            <a:r>
              <a:rPr lang="hu-HU" sz="1800" b="1" dirty="0"/>
              <a:t>a meghívót 2014. április 7. és 10. között küldi</a:t>
            </a:r>
            <a:r>
              <a:rPr lang="hu-HU" sz="1800" dirty="0"/>
              <a:t>. A megalakulás és a választás helyéről és annak a választás lebonyolítására való alkalmasságáról, valamint a választás feltételeiről </a:t>
            </a:r>
            <a:r>
              <a:rPr lang="hu-HU" sz="1800" b="1" dirty="0"/>
              <a:t>a jegyzőnek kell gondoskodnia</a:t>
            </a:r>
            <a:r>
              <a:rPr lang="hu-HU" sz="1800" dirty="0" smtClean="0"/>
              <a:t>.</a:t>
            </a:r>
            <a:endParaRPr lang="hu-HU" sz="1800" dirty="0"/>
          </a:p>
        </p:txBody>
      </p:sp>
      <p:sp>
        <p:nvSpPr>
          <p:cNvPr id="63490" name="Dia számának helye 2"/>
          <p:cNvSpPr>
            <a:spLocks noGrp="1"/>
          </p:cNvSpPr>
          <p:nvPr>
            <p:ph type="sldNum" sz="quarter" idx="12"/>
          </p:nvPr>
        </p:nvSpPr>
        <p:spPr>
          <a:noFill/>
          <a:ln>
            <a:miter lim="800000"/>
            <a:headEnd/>
            <a:tailEnd/>
          </a:ln>
        </p:spPr>
        <p:txBody>
          <a:bodyPr/>
          <a:lstStyle/>
          <a:p>
            <a:fld id="{C079A70F-80B6-46CD-AEBD-D271112C5C1A}" type="slidenum">
              <a:rPr lang="hu-HU" smtClean="0">
                <a:cs typeface="Arial" charset="0"/>
              </a:rPr>
              <a:pPr/>
              <a:t>50</a:t>
            </a:fld>
            <a:endParaRPr lang="hu-HU" smtClean="0">
              <a:cs typeface="Arial" charset="0"/>
            </a:endParaRPr>
          </a:p>
        </p:txBody>
      </p:sp>
      <p:sp>
        <p:nvSpPr>
          <p:cNvPr id="63491" name="Élőláb helye 3"/>
          <p:cNvSpPr>
            <a:spLocks noGrp="1"/>
          </p:cNvSpPr>
          <p:nvPr>
            <p:ph type="ftr" sz="quarter" idx="11"/>
          </p:nvPr>
        </p:nvSpPr>
        <p:spPr>
          <a:noFill/>
          <a:ln>
            <a:miter lim="800000"/>
            <a:headEnd/>
            <a:tailEnd/>
          </a:ln>
        </p:spPr>
        <p:txBody>
          <a:bodyPr/>
          <a:lstStyle/>
          <a:p>
            <a:endParaRPr lang="hu-HU" smtClean="0">
              <a:cs typeface="Arial" charset="0"/>
            </a:endParaRPr>
          </a:p>
        </p:txBody>
      </p:sp>
    </p:spTree>
    <p:extLst>
      <p:ext uri="{BB962C8B-B14F-4D97-AF65-F5344CB8AC3E}">
        <p14:creationId xmlns:p14="http://schemas.microsoft.com/office/powerpoint/2010/main" xmlns="" val="1734527160"/>
      </p:ext>
    </p:extLst>
  </p:cSld>
  <p:clrMapOvr>
    <a:masterClrMapping/>
  </p:clrMapOvr>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Tartalom helye 2"/>
          <p:cNvSpPr>
            <a:spLocks noGrp="1"/>
          </p:cNvSpPr>
          <p:nvPr>
            <p:ph idx="4294967295"/>
          </p:nvPr>
        </p:nvSpPr>
        <p:spPr>
          <a:xfrm>
            <a:off x="468313" y="404665"/>
            <a:ext cx="8229600" cy="5965974"/>
          </a:xfrm>
        </p:spPr>
        <p:txBody>
          <a:bodyPr/>
          <a:lstStyle/>
          <a:p>
            <a:pPr marL="0" indent="0" algn="just">
              <a:buNone/>
            </a:pPr>
            <a:r>
              <a:rPr lang="hu-HU" sz="1700" i="1" dirty="0" smtClean="0"/>
              <a:t>4</a:t>
            </a:r>
            <a:r>
              <a:rPr lang="hu-HU" sz="1700" i="1" dirty="0"/>
              <a:t>)</a:t>
            </a:r>
            <a:r>
              <a:rPr lang="hu-HU" sz="1700" dirty="0"/>
              <a:t> </a:t>
            </a:r>
            <a:r>
              <a:rPr lang="hu-HU" sz="1700" b="1" dirty="0"/>
              <a:t>A gazdálkodói közösség megalakulását és a választás időpontját úgy kell meghatározni, hogy az nem lehet későbbi 2014. április 21-énél. </a:t>
            </a:r>
            <a:r>
              <a:rPr lang="hu-HU" sz="1700" dirty="0"/>
              <a:t>A gazdálkodói közösség határozatképes, ha a választáson való részvételre jogosultak legalább egyharmada megjelent. Ha a jelenlévők létszáma e követelménynek nem felel meg, a lehető legrövidebb időn belül meg kell ismételni a gazdálkodói közösség ülését. A megismételt ülés a választáson való részvételre jogosultak legalább 10 százalékának megjelenése esetén határozatképes. A választás levezető elnöke a jegyző. A választást jelölés előzi meg. </a:t>
            </a:r>
            <a:r>
              <a:rPr lang="hu-HU" sz="1700" b="1" dirty="0"/>
              <a:t>A helyi földbizottság tagjának a gazdálkodói közösség választáson megjelent bármely tagja jelölhető</a:t>
            </a:r>
            <a:r>
              <a:rPr lang="hu-HU" sz="1700" dirty="0"/>
              <a:t>, és a választáson megjelent bármely, a gazdálkodói közösségbe tartozó személy jelölést tehet. </a:t>
            </a:r>
            <a:r>
              <a:rPr lang="hu-HU" sz="1700" b="1" dirty="0"/>
              <a:t>A választáson résztvevő személynek egy szavazata van. </a:t>
            </a:r>
            <a:r>
              <a:rPr lang="hu-HU" sz="1700" dirty="0"/>
              <a:t>A választás titkos. Szavazni csak a jelöltekre lehet. Minden szavazó legfeljebb annyi jelöltre szavazhat, ahány tagú a helyi földbizottság. A helyi földbizottság tagjának – a helyi földbizottság tagjai számának figyelembe vételével – azok kerülnek megválasztásra, akik a legtöbb szavazatot kapják. </a:t>
            </a:r>
            <a:r>
              <a:rPr lang="hu-HU" sz="1700" b="1" dirty="0"/>
              <a:t>A helyi földbizottság azon tagjainak száma, akiknek a névjegyzékbe vétele napján az adott település közigazgatási területén használt föld területe meghaladta a 300 hektár területnagyságot, nem haladhatja meg a tagok 1/3-át. </a:t>
            </a:r>
            <a:r>
              <a:rPr lang="hu-HU" sz="1700" dirty="0"/>
              <a:t>A tagok mellet </a:t>
            </a:r>
            <a:r>
              <a:rPr lang="hu-HU" sz="1700" b="1" dirty="0"/>
              <a:t>póttagokat</a:t>
            </a:r>
            <a:r>
              <a:rPr lang="hu-HU" sz="1700" dirty="0"/>
              <a:t> is választani kell.</a:t>
            </a:r>
          </a:p>
          <a:p>
            <a:pPr marL="0" indent="0" algn="just">
              <a:buNone/>
            </a:pPr>
            <a:r>
              <a:rPr lang="hu-HU" sz="1700" i="1" dirty="0"/>
              <a:t>5)</a:t>
            </a:r>
            <a:r>
              <a:rPr lang="hu-HU" sz="1700" dirty="0"/>
              <a:t> </a:t>
            </a:r>
            <a:r>
              <a:rPr lang="hu-HU" sz="1700" dirty="0" smtClean="0"/>
              <a:t>A gazdálkodói </a:t>
            </a:r>
            <a:r>
              <a:rPr lang="hu-HU" sz="1700" dirty="0"/>
              <a:t>közösség a helyi földbizottságot </a:t>
            </a:r>
            <a:r>
              <a:rPr lang="hu-HU" sz="1700" b="1" dirty="0"/>
              <a:t>öt évre </a:t>
            </a:r>
            <a:r>
              <a:rPr lang="hu-HU" sz="1700" dirty="0"/>
              <a:t>választja, és a helyi földbizottság elnökének, valamint a póttagoknak a megbízatása is erre az időre szól. A helyi földbizottság megbízatása 2014. május 1-jén kezdődik.</a:t>
            </a:r>
          </a:p>
        </p:txBody>
      </p:sp>
      <p:sp>
        <p:nvSpPr>
          <p:cNvPr id="63490" name="Dia számának helye 2"/>
          <p:cNvSpPr>
            <a:spLocks noGrp="1"/>
          </p:cNvSpPr>
          <p:nvPr>
            <p:ph type="sldNum" sz="quarter" idx="12"/>
          </p:nvPr>
        </p:nvSpPr>
        <p:spPr>
          <a:noFill/>
          <a:ln>
            <a:miter lim="800000"/>
            <a:headEnd/>
            <a:tailEnd/>
          </a:ln>
        </p:spPr>
        <p:txBody>
          <a:bodyPr/>
          <a:lstStyle/>
          <a:p>
            <a:fld id="{C079A70F-80B6-46CD-AEBD-D271112C5C1A}" type="slidenum">
              <a:rPr lang="hu-HU" smtClean="0">
                <a:cs typeface="Arial" charset="0"/>
              </a:rPr>
              <a:pPr/>
              <a:t>51</a:t>
            </a:fld>
            <a:endParaRPr lang="hu-HU" smtClean="0">
              <a:cs typeface="Arial" charset="0"/>
            </a:endParaRPr>
          </a:p>
        </p:txBody>
      </p:sp>
      <p:sp>
        <p:nvSpPr>
          <p:cNvPr id="63491" name="Élőláb helye 3"/>
          <p:cNvSpPr>
            <a:spLocks noGrp="1"/>
          </p:cNvSpPr>
          <p:nvPr>
            <p:ph type="ftr" sz="quarter" idx="11"/>
          </p:nvPr>
        </p:nvSpPr>
        <p:spPr>
          <a:noFill/>
          <a:ln>
            <a:miter lim="800000"/>
            <a:headEnd/>
            <a:tailEnd/>
          </a:ln>
        </p:spPr>
        <p:txBody>
          <a:bodyPr/>
          <a:lstStyle/>
          <a:p>
            <a:endParaRPr lang="hu-HU" smtClean="0">
              <a:cs typeface="Arial" charset="0"/>
            </a:endParaRPr>
          </a:p>
        </p:txBody>
      </p:sp>
    </p:spTree>
    <p:extLst>
      <p:ext uri="{BB962C8B-B14F-4D97-AF65-F5344CB8AC3E}">
        <p14:creationId xmlns:p14="http://schemas.microsoft.com/office/powerpoint/2010/main" xmlns="" val="3519588872"/>
      </p:ext>
    </p:extLst>
  </p:cSld>
  <p:clrMapOvr>
    <a:masterClrMapping/>
  </p:clrMapOvr>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Tartalom helye 2"/>
          <p:cNvSpPr>
            <a:spLocks noGrp="1"/>
          </p:cNvSpPr>
          <p:nvPr>
            <p:ph idx="4294967295"/>
          </p:nvPr>
        </p:nvSpPr>
        <p:spPr>
          <a:xfrm>
            <a:off x="468313" y="1052513"/>
            <a:ext cx="8229600" cy="5318125"/>
          </a:xfrm>
        </p:spPr>
        <p:txBody>
          <a:bodyPr/>
          <a:lstStyle/>
          <a:p>
            <a:pPr marL="0" indent="0" algn="just">
              <a:buFontTx/>
              <a:buNone/>
            </a:pPr>
            <a:r>
              <a:rPr lang="hu-HU" sz="2000" dirty="0" smtClean="0"/>
              <a:t>Akinek </a:t>
            </a:r>
            <a:r>
              <a:rPr lang="hu-HU" sz="2000" dirty="0"/>
              <a:t>a szerzését a helyi földbizottság nem támogatja, ott a hatóságként eljáró földhivatalnak kötelező elutasítani a szerzési kérelmet, azaz a helyi földbizottság gyakorlatilag vétójoggal rendelkezik. A helyi földbizottság állásfoglalása ellen kifogás terjeszthető elő a települési önkormányzat képviselő-testületénél.</a:t>
            </a:r>
          </a:p>
          <a:p>
            <a:pPr marL="0" indent="0" algn="just">
              <a:buFontTx/>
              <a:buNone/>
            </a:pPr>
            <a:endParaRPr lang="hu-HU" sz="2000" dirty="0" smtClean="0"/>
          </a:p>
          <a:p>
            <a:pPr marL="0" indent="0" algn="just">
              <a:buFontTx/>
              <a:buNone/>
            </a:pPr>
            <a:r>
              <a:rPr lang="hu-HU" sz="2000" dirty="0" smtClean="0"/>
              <a:t>A </a:t>
            </a:r>
            <a:r>
              <a:rPr lang="hu-HU" sz="2000" dirty="0"/>
              <a:t>helyi földbizottság ülésén tanácskozási joggal részt vehet a települési önkormányzat, valamint a Magyar Agrár-, Élelmiszergazdasági és Vidékfejlesztési Kamara által delegált személy.</a:t>
            </a:r>
          </a:p>
        </p:txBody>
      </p:sp>
      <p:sp>
        <p:nvSpPr>
          <p:cNvPr id="63490" name="Dia számának helye 2"/>
          <p:cNvSpPr>
            <a:spLocks noGrp="1"/>
          </p:cNvSpPr>
          <p:nvPr>
            <p:ph type="sldNum" sz="quarter" idx="12"/>
          </p:nvPr>
        </p:nvSpPr>
        <p:spPr>
          <a:noFill/>
          <a:ln>
            <a:miter lim="800000"/>
            <a:headEnd/>
            <a:tailEnd/>
          </a:ln>
        </p:spPr>
        <p:txBody>
          <a:bodyPr/>
          <a:lstStyle/>
          <a:p>
            <a:fld id="{C079A70F-80B6-46CD-AEBD-D271112C5C1A}" type="slidenum">
              <a:rPr lang="hu-HU" smtClean="0">
                <a:cs typeface="Arial" charset="0"/>
              </a:rPr>
              <a:pPr/>
              <a:t>52</a:t>
            </a:fld>
            <a:endParaRPr lang="hu-HU" smtClean="0">
              <a:cs typeface="Arial" charset="0"/>
            </a:endParaRPr>
          </a:p>
        </p:txBody>
      </p:sp>
      <p:sp>
        <p:nvSpPr>
          <p:cNvPr id="63491" name="Élőláb helye 3"/>
          <p:cNvSpPr>
            <a:spLocks noGrp="1"/>
          </p:cNvSpPr>
          <p:nvPr>
            <p:ph type="ftr" sz="quarter" idx="11"/>
          </p:nvPr>
        </p:nvSpPr>
        <p:spPr>
          <a:noFill/>
          <a:ln>
            <a:miter lim="800000"/>
            <a:headEnd/>
            <a:tailEnd/>
          </a:ln>
        </p:spPr>
        <p:txBody>
          <a:bodyPr/>
          <a:lstStyle/>
          <a:p>
            <a:endParaRPr lang="hu-HU" smtClean="0">
              <a:cs typeface="Arial" charset="0"/>
            </a:endParaRPr>
          </a:p>
        </p:txBody>
      </p:sp>
    </p:spTree>
    <p:extLst>
      <p:ext uri="{BB962C8B-B14F-4D97-AF65-F5344CB8AC3E}">
        <p14:creationId xmlns:p14="http://schemas.microsoft.com/office/powerpoint/2010/main" xmlns="" val="218672679"/>
      </p:ext>
    </p:extLst>
  </p:cSld>
  <p:clrMapOvr>
    <a:masterClrMapping/>
  </p:clrMapOvr>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5" name="Dia számának helye 3"/>
          <p:cNvSpPr>
            <a:spLocks noGrp="1"/>
          </p:cNvSpPr>
          <p:nvPr>
            <p:ph type="sldNum" sz="quarter" idx="12"/>
          </p:nvPr>
        </p:nvSpPr>
        <p:spPr>
          <a:noFill/>
          <a:ln>
            <a:miter lim="800000"/>
            <a:headEnd/>
            <a:tailEnd/>
          </a:ln>
        </p:spPr>
        <p:txBody>
          <a:bodyPr/>
          <a:lstStyle/>
          <a:p>
            <a:fld id="{CC0A6BAB-E8FE-4080-9023-5700D733733A}" type="slidenum">
              <a:rPr lang="hu-HU" smtClean="0">
                <a:solidFill>
                  <a:schemeClr val="tx1"/>
                </a:solidFill>
                <a:cs typeface="Arial" charset="0"/>
              </a:rPr>
              <a:pPr/>
              <a:t>53</a:t>
            </a:fld>
            <a:r>
              <a:rPr lang="hu-HU" dirty="0" smtClean="0">
                <a:solidFill>
                  <a:schemeClr val="tx1"/>
                </a:solidFill>
                <a:cs typeface="Arial" charset="0"/>
              </a:rPr>
              <a:t>.</a:t>
            </a:r>
          </a:p>
        </p:txBody>
      </p:sp>
      <p:sp>
        <p:nvSpPr>
          <p:cNvPr id="64513" name="Cím 1"/>
          <p:cNvSpPr>
            <a:spLocks noGrp="1"/>
          </p:cNvSpPr>
          <p:nvPr>
            <p:ph type="title" idx="4294967295"/>
          </p:nvPr>
        </p:nvSpPr>
        <p:spPr>
          <a:xfrm>
            <a:off x="323528" y="260648"/>
            <a:ext cx="8229600" cy="720725"/>
          </a:xfrm>
        </p:spPr>
        <p:txBody>
          <a:bodyPr/>
          <a:lstStyle/>
          <a:p>
            <a:pPr eaLnBrk="1" hangingPunct="1"/>
            <a:r>
              <a:rPr lang="hu-HU" sz="2800" b="1" dirty="0" smtClean="0">
                <a:solidFill>
                  <a:srgbClr val="644132"/>
                </a:solidFill>
                <a:latin typeface="Times New Roman" pitchFamily="18" charset="0"/>
                <a:cs typeface="Times New Roman" pitchFamily="18" charset="0"/>
              </a:rPr>
              <a:t>18. Szankciók</a:t>
            </a:r>
          </a:p>
        </p:txBody>
      </p:sp>
      <p:sp>
        <p:nvSpPr>
          <p:cNvPr id="64514" name="Tartalom helye 2"/>
          <p:cNvSpPr>
            <a:spLocks noGrp="1"/>
          </p:cNvSpPr>
          <p:nvPr>
            <p:ph idx="4294967295"/>
          </p:nvPr>
        </p:nvSpPr>
        <p:spPr>
          <a:xfrm>
            <a:off x="323528" y="980728"/>
            <a:ext cx="8424862" cy="5400600"/>
          </a:xfrm>
        </p:spPr>
        <p:txBody>
          <a:bodyPr/>
          <a:lstStyle/>
          <a:p>
            <a:pPr algn="just">
              <a:buFontTx/>
              <a:buNone/>
            </a:pPr>
            <a:r>
              <a:rPr lang="hu-HU" sz="1800" dirty="0" smtClean="0"/>
              <a:t>1) Ha a tulajdonos, illetve a földhasználó</a:t>
            </a:r>
          </a:p>
          <a:p>
            <a:pPr algn="just">
              <a:buFontTx/>
              <a:buNone/>
            </a:pPr>
            <a:r>
              <a:rPr lang="hu-HU" sz="1800" dirty="0" smtClean="0"/>
              <a:t>		a) </a:t>
            </a:r>
            <a:r>
              <a:rPr lang="hu-HU" sz="1800" b="1" dirty="0" smtClean="0"/>
              <a:t>nem tartotta be </a:t>
            </a:r>
            <a:r>
              <a:rPr lang="hu-HU" sz="1800" dirty="0" smtClean="0"/>
              <a:t>a szerzéshez vállalt kötelezettségeket,</a:t>
            </a:r>
          </a:p>
          <a:p>
            <a:pPr algn="just">
              <a:buFontTx/>
              <a:buNone/>
            </a:pPr>
            <a:r>
              <a:rPr lang="hu-HU" sz="1800" dirty="0" smtClean="0"/>
              <a:t>		b) a szerzés feltételeként meghatározott célú fölhasználattól, tevékenységtől huzamos időszakig </a:t>
            </a:r>
            <a:r>
              <a:rPr lang="hu-HU" sz="1800" b="1" dirty="0" smtClean="0"/>
              <a:t>eltért</a:t>
            </a:r>
            <a:r>
              <a:rPr lang="hu-HU" sz="1800" dirty="0" smtClean="0"/>
              <a:t>,</a:t>
            </a:r>
          </a:p>
          <a:p>
            <a:pPr algn="just">
              <a:buFontTx/>
              <a:buNone/>
            </a:pPr>
            <a:r>
              <a:rPr lang="hu-HU" sz="1800" dirty="0" smtClean="0"/>
              <a:t>		c) földműves, illetve mezőgazdasági termelőszervezeti minősége megszűnt, </a:t>
            </a:r>
          </a:p>
          <a:p>
            <a:pPr algn="just">
              <a:buFontTx/>
              <a:buNone/>
            </a:pPr>
            <a:r>
              <a:rPr lang="hu-HU" sz="1800" dirty="0" smtClean="0"/>
              <a:t>		d) jogszerű és folyamatos Magyarországon való tartózkodása, illetve székhelye, telephelye, mezőgazdasági üzemközpontja bármely okból megszűnt, vagy</a:t>
            </a:r>
          </a:p>
          <a:p>
            <a:pPr algn="just">
              <a:buFontTx/>
              <a:buNone/>
            </a:pPr>
            <a:r>
              <a:rPr lang="hu-HU" sz="1800" dirty="0" smtClean="0"/>
              <a:t>		e) határidőn belül a hatósági jóváhagyáshoz kötött szerződést nem nyújtotta be a hatósághoz, illetve a jegyzőhöz</a:t>
            </a:r>
          </a:p>
          <a:p>
            <a:pPr algn="just">
              <a:buFontTx/>
              <a:buNone/>
            </a:pPr>
            <a:endParaRPr lang="hu-HU" sz="1800" dirty="0" smtClean="0"/>
          </a:p>
          <a:p>
            <a:pPr algn="just">
              <a:buFontTx/>
              <a:buNone/>
            </a:pPr>
            <a:r>
              <a:rPr lang="hu-HU" sz="1800" dirty="0" smtClean="0"/>
              <a:t>	felhívja a figyelmét a jogszabálysértésre, és határidő megállapításával írásban felszólítja a jogszerű állapot helyreállítására.</a:t>
            </a:r>
          </a:p>
          <a:p>
            <a:pPr algn="just">
              <a:buFontTx/>
              <a:buNone/>
            </a:pPr>
            <a:endParaRPr lang="hu-HU" sz="1800" dirty="0" smtClean="0"/>
          </a:p>
          <a:p>
            <a:pPr algn="just">
              <a:buFontTx/>
              <a:buNone/>
            </a:pPr>
            <a:r>
              <a:rPr lang="hu-HU" sz="1800" dirty="0" smtClean="0"/>
              <a:t>	Nem állapítható meg az a) és b) pontjában foglalt jogsértés, ha a föld kisajátítására kerül sor, vagy a tulajdonos egészségi állapota oly mértékben megromlott, vagy az életkörülményeiben olyan tartós változás következett be, amely az e törvényből eredő kötelezettségeinek teljesítését akadályozza.</a:t>
            </a:r>
          </a:p>
        </p:txBody>
      </p:sp>
      <p:sp>
        <p:nvSpPr>
          <p:cNvPr id="3" name="Élőláb helye 2"/>
          <p:cNvSpPr>
            <a:spLocks noGrp="1"/>
          </p:cNvSpPr>
          <p:nvPr>
            <p:ph type="ftr" sz="quarter" idx="11"/>
          </p:nvPr>
        </p:nvSpPr>
        <p:spPr/>
        <p:txBody>
          <a:bodyPr/>
          <a:lstStyle/>
          <a:p>
            <a:pPr>
              <a:defRPr/>
            </a:pPr>
            <a:endParaRPr lang="hu-HU" dirty="0"/>
          </a:p>
        </p:txBody>
      </p:sp>
    </p:spTree>
  </p:cSld>
  <p:clrMapOvr>
    <a:masterClrMapping/>
  </p:clrMapOvr>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Tartalom helye 2"/>
          <p:cNvSpPr>
            <a:spLocks noGrp="1"/>
          </p:cNvSpPr>
          <p:nvPr>
            <p:ph idx="4294967295"/>
          </p:nvPr>
        </p:nvSpPr>
        <p:spPr>
          <a:xfrm>
            <a:off x="359569" y="836712"/>
            <a:ext cx="8424862" cy="4824536"/>
          </a:xfrm>
        </p:spPr>
        <p:txBody>
          <a:bodyPr>
            <a:noAutofit/>
          </a:bodyPr>
          <a:lstStyle/>
          <a:p>
            <a:pPr algn="just">
              <a:buFontTx/>
              <a:buNone/>
            </a:pPr>
            <a:r>
              <a:rPr lang="hu-HU" sz="2000" dirty="0" smtClean="0"/>
              <a:t>2) Ha a kötelezett határidőben nem tesz eleget a felszólításnak, a mezőgazdasági igazgatási szerv </a:t>
            </a:r>
            <a:r>
              <a:rPr lang="hu-HU" sz="2000" b="1" dirty="0" smtClean="0"/>
              <a:t>a föld szerzéskori aranykorona-értéke húszezerszeres szorzatának megfelelő </a:t>
            </a:r>
            <a:r>
              <a:rPr lang="hu-HU" sz="2000" dirty="0" smtClean="0"/>
              <a:t>forintösszegű mulasztási bírságot szab ki. A bírság megfizetése alól felmentés nem adható, illetve fizetési kedvezmény nem nyújtható. A határidőre meg nem fizetett bírság adók módjára behajtandó köztartozás. A bírság ismételten kiszabható mindaddig, amíg a jogsértő állapot fennáll.</a:t>
            </a:r>
          </a:p>
          <a:p>
            <a:pPr algn="just">
              <a:buFontTx/>
              <a:buNone/>
            </a:pPr>
            <a:endParaRPr lang="hu-HU" sz="2000" dirty="0" smtClean="0"/>
          </a:p>
          <a:p>
            <a:pPr algn="just">
              <a:buFontTx/>
              <a:buNone/>
            </a:pPr>
            <a:r>
              <a:rPr lang="hu-HU" sz="2000" dirty="0" smtClean="0"/>
              <a:t>3) Ha a bírság kiszabása ellenére a kötelezett </a:t>
            </a:r>
            <a:r>
              <a:rPr lang="hu-HU" sz="2000" b="1" dirty="0" smtClean="0"/>
              <a:t>6 hónap elteltével </a:t>
            </a:r>
            <a:r>
              <a:rPr lang="hu-HU" sz="2000" dirty="0" smtClean="0"/>
              <a:t>sem állítja helyre a jogszerű állapotot, a mezőgazdasági igazgatási szerv – az erdőnek minősülő föld kivételével – </a:t>
            </a:r>
            <a:r>
              <a:rPr lang="hu-HU" sz="2000" b="1" dirty="0" smtClean="0"/>
              <a:t>intézkedik a föld kényszerhasznosításba vételéről</a:t>
            </a:r>
            <a:r>
              <a:rPr lang="hu-HU" sz="2000" dirty="0" smtClean="0"/>
              <a:t>. A föld kényszerhasznosításba vételéről szóló intézkedés megtételének nem akadálya az, hogy a kötelezett a bírságfizetési kötelezettségének egyébként eleget tett, feltéve, hogy a bírság kiszabásának alapjául szolgáló feltételek fennállnak.</a:t>
            </a:r>
          </a:p>
        </p:txBody>
      </p:sp>
      <p:sp>
        <p:nvSpPr>
          <p:cNvPr id="65538" name="Dia számának helye 3"/>
          <p:cNvSpPr txBox="1">
            <a:spLocks noGrp="1"/>
          </p:cNvSpPr>
          <p:nvPr/>
        </p:nvSpPr>
        <p:spPr bwMode="auto">
          <a:xfrm>
            <a:off x="6553200" y="6245225"/>
            <a:ext cx="2133600" cy="476250"/>
          </a:xfrm>
          <a:prstGeom prst="rect">
            <a:avLst/>
          </a:prstGeom>
          <a:noFill/>
          <a:ln w="9525">
            <a:noFill/>
            <a:miter lim="800000"/>
            <a:headEnd/>
            <a:tailEnd/>
          </a:ln>
        </p:spPr>
        <p:txBody>
          <a:bodyPr/>
          <a:lstStyle/>
          <a:p>
            <a:pPr algn="r"/>
            <a:endParaRPr lang="hu-HU" sz="1400" dirty="0"/>
          </a:p>
        </p:txBody>
      </p:sp>
      <p:sp>
        <p:nvSpPr>
          <p:cNvPr id="65539" name="Élőláb helye 4"/>
          <p:cNvSpPr txBox="1">
            <a:spLocks noGrp="1"/>
          </p:cNvSpPr>
          <p:nvPr/>
        </p:nvSpPr>
        <p:spPr bwMode="auto">
          <a:xfrm>
            <a:off x="3124200" y="6245225"/>
            <a:ext cx="2895600" cy="476250"/>
          </a:xfrm>
          <a:prstGeom prst="rect">
            <a:avLst/>
          </a:prstGeom>
          <a:noFill/>
          <a:ln w="9525">
            <a:noFill/>
            <a:miter lim="800000"/>
            <a:headEnd/>
            <a:tailEnd/>
          </a:ln>
        </p:spPr>
        <p:txBody>
          <a:bodyPr/>
          <a:lstStyle/>
          <a:p>
            <a:pPr algn="ctr"/>
            <a:endParaRPr lang="hu-HU" sz="1400"/>
          </a:p>
        </p:txBody>
      </p:sp>
      <p:sp>
        <p:nvSpPr>
          <p:cNvPr id="2" name="Dia számának helye 1"/>
          <p:cNvSpPr>
            <a:spLocks noGrp="1"/>
          </p:cNvSpPr>
          <p:nvPr>
            <p:ph type="sldNum" sz="quarter" idx="12"/>
          </p:nvPr>
        </p:nvSpPr>
        <p:spPr/>
        <p:txBody>
          <a:bodyPr/>
          <a:lstStyle/>
          <a:p>
            <a:pPr>
              <a:defRPr/>
            </a:pPr>
            <a:fld id="{C8090F18-F4B6-424B-B680-5CD87B119890}" type="slidenum">
              <a:rPr lang="hu-HU" smtClean="0">
                <a:solidFill>
                  <a:schemeClr val="tx1"/>
                </a:solidFill>
              </a:rPr>
              <a:pPr>
                <a:defRPr/>
              </a:pPr>
              <a:t>54</a:t>
            </a:fld>
            <a:r>
              <a:rPr lang="hu-HU" dirty="0" smtClean="0">
                <a:solidFill>
                  <a:schemeClr val="tx1"/>
                </a:solidFill>
              </a:rPr>
              <a:t>.</a:t>
            </a:r>
            <a:endParaRPr lang="hu-HU" dirty="0">
              <a:solidFill>
                <a:schemeClr val="tx1"/>
              </a:solidFill>
            </a:endParaRPr>
          </a:p>
        </p:txBody>
      </p:sp>
      <p:sp>
        <p:nvSpPr>
          <p:cNvPr id="4" name="Élőláb helye 3"/>
          <p:cNvSpPr>
            <a:spLocks noGrp="1"/>
          </p:cNvSpPr>
          <p:nvPr>
            <p:ph type="ftr" sz="quarter" idx="11"/>
          </p:nvPr>
        </p:nvSpPr>
        <p:spPr/>
        <p:txBody>
          <a:bodyPr/>
          <a:lstStyle/>
          <a:p>
            <a:pPr>
              <a:defRPr/>
            </a:pPr>
            <a:endParaRPr lang="hu-HU" dirty="0"/>
          </a:p>
        </p:txBody>
      </p:sp>
    </p:spTree>
  </p:cSld>
  <p:clrMapOvr>
    <a:masterClrMapping/>
  </p:clrMapOvr>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Cím 1"/>
          <p:cNvSpPr>
            <a:spLocks noGrp="1"/>
          </p:cNvSpPr>
          <p:nvPr>
            <p:ph type="title" idx="4294967295"/>
          </p:nvPr>
        </p:nvSpPr>
        <p:spPr>
          <a:xfrm>
            <a:off x="179512" y="332656"/>
            <a:ext cx="8229600" cy="576263"/>
          </a:xfrm>
        </p:spPr>
        <p:txBody>
          <a:bodyPr>
            <a:normAutofit fontScale="90000"/>
          </a:bodyPr>
          <a:lstStyle/>
          <a:p>
            <a:pPr eaLnBrk="1" hangingPunct="1"/>
            <a:r>
              <a:rPr lang="hu-HU" sz="3600" b="1" dirty="0" smtClean="0">
                <a:solidFill>
                  <a:srgbClr val="644132"/>
                </a:solidFill>
                <a:latin typeface="Times New Roman" pitchFamily="18" charset="0"/>
                <a:cs typeface="Times New Roman" pitchFamily="18" charset="0"/>
              </a:rPr>
              <a:t>19. A közös tulajdonban álló földek használatának szabályai</a:t>
            </a:r>
          </a:p>
        </p:txBody>
      </p:sp>
      <p:sp>
        <p:nvSpPr>
          <p:cNvPr id="66562" name="Tartalom helye 2"/>
          <p:cNvSpPr>
            <a:spLocks noGrp="1"/>
          </p:cNvSpPr>
          <p:nvPr>
            <p:ph idx="4294967295"/>
          </p:nvPr>
        </p:nvSpPr>
        <p:spPr>
          <a:xfrm>
            <a:off x="287337" y="1196752"/>
            <a:ext cx="8569325" cy="5192712"/>
          </a:xfrm>
        </p:spPr>
        <p:txBody>
          <a:bodyPr/>
          <a:lstStyle/>
          <a:p>
            <a:pPr marL="0" indent="0" algn="just">
              <a:buFontTx/>
              <a:buNone/>
            </a:pPr>
            <a:r>
              <a:rPr lang="hu-HU" sz="1700" dirty="0" smtClean="0"/>
              <a:t>A szabályozás fenntartotta a Tft. szabályozását a tulajdonostársak közötti használati megosztásról szóló megállapodás létrehozása tekintetében. Három fontos változás van azonban a szabályozásban:</a:t>
            </a:r>
          </a:p>
          <a:p>
            <a:pPr marL="0" indent="0" algn="just">
              <a:buFontTx/>
              <a:buNone/>
            </a:pPr>
            <a:r>
              <a:rPr lang="hu-HU" sz="1700" dirty="0" smtClean="0"/>
              <a:t>a) </a:t>
            </a:r>
            <a:r>
              <a:rPr lang="hu-HU" sz="1700" dirty="0" err="1" smtClean="0"/>
              <a:t>A</a:t>
            </a:r>
            <a:r>
              <a:rPr lang="hu-HU" sz="1700" dirty="0" smtClean="0"/>
              <a:t> használati megosztásról szóló megállapodáshoz </a:t>
            </a:r>
            <a:r>
              <a:rPr lang="hu-HU" sz="1700" b="1" u="sng" dirty="0" smtClean="0"/>
              <a:t>már nem a használati megosztási vázrajz, hanem a térképi kimutatás szükséges</a:t>
            </a:r>
            <a:r>
              <a:rPr lang="hu-HU" sz="1700" dirty="0" smtClean="0"/>
              <a:t>. A térképi kimutatást az állami ingatlan-nyilvántartás térképi adatbázisából szolgáltatott hiteles szemle másolaton kell elkészíteni úgy, hogy egyértelmű jelzéssel a használati megosztásról szóló megállapodásnak megfelelően, azzal azonosítható módon kell ábrázolni a használt területeket. Ez a tulajdonostársak részére kedvezőbb, mint a korábbi szabályozás. </a:t>
            </a:r>
          </a:p>
          <a:p>
            <a:pPr marL="0" indent="0" algn="just">
              <a:buFontTx/>
              <a:buNone/>
            </a:pPr>
            <a:r>
              <a:rPr lang="hu-HU" sz="1700" dirty="0" smtClean="0"/>
              <a:t>b) A földhasználati szerződéshez sem a használati megosztási vázrajzot, hanem a térképi kimutatást kell módosítani. </a:t>
            </a:r>
          </a:p>
          <a:p>
            <a:pPr marL="0" indent="0" algn="just">
              <a:buFontTx/>
              <a:buNone/>
            </a:pPr>
            <a:r>
              <a:rPr lang="hu-HU" sz="1700" dirty="0" smtClean="0"/>
              <a:t>c) Amennyiben a közös tulajdonban álló föld használata vonatkozásában a tulajdonostársak között megállapodás nem jön létre, úgy a földhivatal, amennyiben felszólítását követően sem történik meg a használati megosztásról szóló megállapodás benyújtása, értesíti a Kamara területi szervét. A Kamara a földhivatal értesítésétől számított 60 napon belül sorsolással állapítja meg a használati rendet, mely használati rend főszabályként 5 évig érvényes. Ezen időtartamon belül azonban a tulajdonostársak dönthetnek másként a használati rendről, ilyen megállapodás létrehozása esetén a sorsolás útján megállapított használati rend hatályát veszti.  </a:t>
            </a:r>
          </a:p>
          <a:p>
            <a:pPr marL="0" indent="0" algn="just">
              <a:buFontTx/>
              <a:buNone/>
            </a:pPr>
            <a:endParaRPr lang="hu-HU" sz="1800" dirty="0" smtClean="0"/>
          </a:p>
        </p:txBody>
      </p:sp>
      <p:sp>
        <p:nvSpPr>
          <p:cNvPr id="66563" name="Dia számának helye 3"/>
          <p:cNvSpPr txBox="1">
            <a:spLocks noGrp="1"/>
          </p:cNvSpPr>
          <p:nvPr/>
        </p:nvSpPr>
        <p:spPr bwMode="auto">
          <a:xfrm>
            <a:off x="6553200" y="6245225"/>
            <a:ext cx="2133600" cy="476250"/>
          </a:xfrm>
          <a:prstGeom prst="rect">
            <a:avLst/>
          </a:prstGeom>
          <a:noFill/>
          <a:ln w="9525">
            <a:noFill/>
            <a:miter lim="800000"/>
            <a:headEnd/>
            <a:tailEnd/>
          </a:ln>
        </p:spPr>
        <p:txBody>
          <a:bodyPr/>
          <a:lstStyle/>
          <a:p>
            <a:pPr algn="r"/>
            <a:endParaRPr lang="hu-HU" sz="1400" dirty="0"/>
          </a:p>
        </p:txBody>
      </p:sp>
      <p:sp>
        <p:nvSpPr>
          <p:cNvPr id="66564" name="Élőláb helye 4"/>
          <p:cNvSpPr txBox="1">
            <a:spLocks noGrp="1"/>
          </p:cNvSpPr>
          <p:nvPr/>
        </p:nvSpPr>
        <p:spPr bwMode="auto">
          <a:xfrm>
            <a:off x="3124200" y="6245225"/>
            <a:ext cx="2895600" cy="476250"/>
          </a:xfrm>
          <a:prstGeom prst="rect">
            <a:avLst/>
          </a:prstGeom>
          <a:noFill/>
          <a:ln w="9525">
            <a:noFill/>
            <a:miter lim="800000"/>
            <a:headEnd/>
            <a:tailEnd/>
          </a:ln>
        </p:spPr>
        <p:txBody>
          <a:bodyPr/>
          <a:lstStyle/>
          <a:p>
            <a:pPr algn="ctr"/>
            <a:endParaRPr lang="hu-HU" sz="1400"/>
          </a:p>
        </p:txBody>
      </p:sp>
      <p:sp>
        <p:nvSpPr>
          <p:cNvPr id="2" name="Dia számának helye 1"/>
          <p:cNvSpPr>
            <a:spLocks noGrp="1"/>
          </p:cNvSpPr>
          <p:nvPr>
            <p:ph type="sldNum" sz="quarter" idx="12"/>
          </p:nvPr>
        </p:nvSpPr>
        <p:spPr/>
        <p:txBody>
          <a:bodyPr/>
          <a:lstStyle/>
          <a:p>
            <a:pPr>
              <a:defRPr/>
            </a:pPr>
            <a:fld id="{C8090F18-F4B6-424B-B680-5CD87B119890}" type="slidenum">
              <a:rPr lang="hu-HU" smtClean="0">
                <a:solidFill>
                  <a:schemeClr val="tx1"/>
                </a:solidFill>
              </a:rPr>
              <a:pPr>
                <a:defRPr/>
              </a:pPr>
              <a:t>55</a:t>
            </a:fld>
            <a:r>
              <a:rPr lang="hu-HU" dirty="0" smtClean="0">
                <a:solidFill>
                  <a:schemeClr val="tx1"/>
                </a:solidFill>
              </a:rPr>
              <a:t>.</a:t>
            </a:r>
            <a:endParaRPr lang="hu-HU" dirty="0">
              <a:solidFill>
                <a:schemeClr val="tx1"/>
              </a:solidFill>
            </a:endParaRPr>
          </a:p>
        </p:txBody>
      </p:sp>
      <p:sp>
        <p:nvSpPr>
          <p:cNvPr id="4" name="Élőláb helye 3"/>
          <p:cNvSpPr>
            <a:spLocks noGrp="1"/>
          </p:cNvSpPr>
          <p:nvPr>
            <p:ph type="ftr" sz="quarter" idx="11"/>
          </p:nvPr>
        </p:nvSpPr>
        <p:spPr/>
        <p:txBody>
          <a:bodyPr/>
          <a:lstStyle/>
          <a:p>
            <a:pPr>
              <a:defRPr/>
            </a:pPr>
            <a:endParaRPr lang="hu-HU" dirty="0"/>
          </a:p>
        </p:txBody>
      </p:sp>
    </p:spTree>
  </p:cSld>
  <p:clrMapOvr>
    <a:masterClrMapping/>
  </p:clrMapOvr>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7" name="Dia számának helye 3"/>
          <p:cNvSpPr>
            <a:spLocks noGrp="1"/>
          </p:cNvSpPr>
          <p:nvPr>
            <p:ph type="sldNum" sz="quarter" idx="12"/>
          </p:nvPr>
        </p:nvSpPr>
        <p:spPr>
          <a:noFill/>
          <a:ln>
            <a:miter lim="800000"/>
            <a:headEnd/>
            <a:tailEnd/>
          </a:ln>
        </p:spPr>
        <p:txBody>
          <a:bodyPr/>
          <a:lstStyle/>
          <a:p>
            <a:fld id="{E1D21B3D-3E54-41F1-A948-26EDCCE0EABF}" type="slidenum">
              <a:rPr lang="hu-HU" smtClean="0">
                <a:solidFill>
                  <a:schemeClr val="tx1"/>
                </a:solidFill>
                <a:cs typeface="Arial" charset="0"/>
              </a:rPr>
              <a:pPr/>
              <a:t>56</a:t>
            </a:fld>
            <a:r>
              <a:rPr lang="hu-HU" dirty="0" smtClean="0">
                <a:solidFill>
                  <a:schemeClr val="tx1"/>
                </a:solidFill>
                <a:cs typeface="Arial" charset="0"/>
              </a:rPr>
              <a:t>.</a:t>
            </a:r>
          </a:p>
        </p:txBody>
      </p:sp>
      <p:sp>
        <p:nvSpPr>
          <p:cNvPr id="67585" name="Cím 1"/>
          <p:cNvSpPr>
            <a:spLocks noGrp="1"/>
          </p:cNvSpPr>
          <p:nvPr>
            <p:ph type="title" idx="4294967295"/>
          </p:nvPr>
        </p:nvSpPr>
        <p:spPr>
          <a:xfrm>
            <a:off x="251520" y="260648"/>
            <a:ext cx="8229600" cy="720725"/>
          </a:xfrm>
        </p:spPr>
        <p:txBody>
          <a:bodyPr/>
          <a:lstStyle/>
          <a:p>
            <a:pPr eaLnBrk="1" hangingPunct="1"/>
            <a:r>
              <a:rPr lang="hu-HU" sz="2800" b="1" dirty="0" smtClean="0">
                <a:solidFill>
                  <a:srgbClr val="644132"/>
                </a:solidFill>
                <a:latin typeface="Times New Roman" pitchFamily="18" charset="0"/>
                <a:cs typeface="Times New Roman" pitchFamily="18" charset="0"/>
              </a:rPr>
              <a:t>20. Átmeneti szabályok</a:t>
            </a:r>
          </a:p>
        </p:txBody>
      </p:sp>
      <p:sp>
        <p:nvSpPr>
          <p:cNvPr id="67586" name="Tartalom helye 2"/>
          <p:cNvSpPr>
            <a:spLocks noGrp="1"/>
          </p:cNvSpPr>
          <p:nvPr>
            <p:ph idx="4294967295"/>
          </p:nvPr>
        </p:nvSpPr>
        <p:spPr>
          <a:xfrm>
            <a:off x="251520" y="1052736"/>
            <a:ext cx="8424862" cy="5257254"/>
          </a:xfrm>
        </p:spPr>
        <p:txBody>
          <a:bodyPr/>
          <a:lstStyle/>
          <a:p>
            <a:pPr algn="just">
              <a:buFontTx/>
              <a:buNone/>
            </a:pPr>
            <a:r>
              <a:rPr lang="hu-HU" sz="1800" dirty="0" smtClean="0"/>
              <a:t>	A 2013. december 15. és 2014. április 30. között közzétett (közölt) haszonbérleti szerződésben a haszonbérlőnek nyilatkoznia kell, hogy </a:t>
            </a:r>
          </a:p>
          <a:p>
            <a:pPr algn="just">
              <a:buFontTx/>
              <a:buNone/>
            </a:pPr>
            <a:r>
              <a:rPr lang="hu-HU" sz="1800" dirty="0" smtClean="0"/>
              <a:t>a) </a:t>
            </a:r>
            <a:r>
              <a:rPr lang="hu-HU" sz="1800" dirty="0" err="1" smtClean="0"/>
              <a:t>a</a:t>
            </a:r>
            <a:r>
              <a:rPr lang="hu-HU" sz="1800" dirty="0" smtClean="0"/>
              <a:t> szerződés tárgyát képező föld haszonbérbe vételével a már birtokában lévő föld területnagysága nem haladja meg a Földforgalmi törvény szerinti birtokmaximumot, valamint</a:t>
            </a:r>
          </a:p>
          <a:p>
            <a:pPr algn="just">
              <a:buFontTx/>
              <a:buNone/>
            </a:pPr>
            <a:r>
              <a:rPr lang="hu-HU" sz="1800" dirty="0" smtClean="0"/>
              <a:t>b) elfogadja, és tudomásul veszi, hogy ha utólagos ellenőrzés során jogerősen megállapításra kerül az a) pont szerinti nyilatkozatának valótlansága, úgy az</a:t>
            </a:r>
          </a:p>
          <a:p>
            <a:pPr algn="just">
              <a:buFontTx/>
              <a:buNone/>
            </a:pPr>
            <a:r>
              <a:rPr lang="hu-HU" sz="1800" dirty="0" err="1" smtClean="0"/>
              <a:t>ba</a:t>
            </a:r>
            <a:r>
              <a:rPr lang="hu-HU" sz="1800" dirty="0" smtClean="0"/>
              <a:t>) a büntető törvénykönyv szerinti büntetőjogi felelősségre vonását, és</a:t>
            </a:r>
          </a:p>
          <a:p>
            <a:pPr algn="just">
              <a:buFontTx/>
              <a:buNone/>
            </a:pPr>
            <a:r>
              <a:rPr lang="hu-HU" sz="1800" dirty="0" err="1" smtClean="0"/>
              <a:t>bb</a:t>
            </a:r>
            <a:r>
              <a:rPr lang="hu-HU" sz="1800" dirty="0" smtClean="0"/>
              <a:t>) a haszonbérleti szerződés tárgyát képező föld használata után a jogsértő állapot fennállásának időtartama alatt, a jogsértéssel érintett földterület után a részére folyósított költségvetési vagy európai uniós támogatásnak megfelelő összegű pénzösszeg visszafizetését </a:t>
            </a:r>
          </a:p>
          <a:p>
            <a:pPr algn="just">
              <a:buFontTx/>
              <a:buNone/>
            </a:pPr>
            <a:r>
              <a:rPr lang="hu-HU" sz="1800" dirty="0" smtClean="0"/>
              <a:t>	vonja maga után.</a:t>
            </a:r>
          </a:p>
          <a:p>
            <a:pPr algn="just">
              <a:buFontTx/>
              <a:buNone/>
            </a:pPr>
            <a:endParaRPr lang="hu-HU" sz="1800" dirty="0" smtClean="0"/>
          </a:p>
          <a:p>
            <a:pPr algn="just">
              <a:buFontTx/>
              <a:buNone/>
            </a:pPr>
            <a:r>
              <a:rPr lang="hu-HU" sz="1800" dirty="0" smtClean="0"/>
              <a:t>	Az ingatlanügyi hatóság a földhasználót a földhasználati szerződés és az e törvényben meghatározott bejelentési adatlapon tett nyilatkozatai alapján jegyzi be a földhasználati nyilvántartásba.</a:t>
            </a:r>
          </a:p>
          <a:p>
            <a:pPr algn="just">
              <a:buFontTx/>
              <a:buNone/>
            </a:pPr>
            <a:endParaRPr lang="hu-HU" sz="1800" dirty="0" smtClean="0"/>
          </a:p>
        </p:txBody>
      </p:sp>
      <p:sp>
        <p:nvSpPr>
          <p:cNvPr id="3" name="Élőláb helye 2"/>
          <p:cNvSpPr>
            <a:spLocks noGrp="1"/>
          </p:cNvSpPr>
          <p:nvPr>
            <p:ph type="ftr" sz="quarter" idx="11"/>
          </p:nvPr>
        </p:nvSpPr>
        <p:spPr/>
        <p:txBody>
          <a:bodyPr/>
          <a:lstStyle/>
          <a:p>
            <a:pPr>
              <a:defRPr/>
            </a:pPr>
            <a:endParaRPr lang="hu-HU" dirty="0"/>
          </a:p>
        </p:txBody>
      </p:sp>
    </p:spTree>
  </p:cSld>
  <p:clrMapOvr>
    <a:masterClrMapping/>
  </p:clrMapOvr>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Title 3"/>
          <p:cNvSpPr>
            <a:spLocks noGrp="1"/>
          </p:cNvSpPr>
          <p:nvPr>
            <p:ph type="ctrTitle" idx="4294967295"/>
          </p:nvPr>
        </p:nvSpPr>
        <p:spPr>
          <a:xfrm>
            <a:off x="539552" y="2636912"/>
            <a:ext cx="7920038" cy="720079"/>
          </a:xfrm>
        </p:spPr>
        <p:txBody>
          <a:bodyPr anchor="t">
            <a:normAutofit/>
          </a:bodyPr>
          <a:lstStyle/>
          <a:p>
            <a:pPr eaLnBrk="1" hangingPunct="1"/>
            <a:r>
              <a:rPr lang="hu-HU" sz="3600" b="1" i="1" dirty="0" smtClean="0">
                <a:solidFill>
                  <a:srgbClr val="644132"/>
                </a:solidFill>
                <a:latin typeface="+mn-lt"/>
                <a:cs typeface="Times New Roman" pitchFamily="18" charset="0"/>
              </a:rPr>
              <a:t>Köszönöm megtisztelő figyelmüket!</a:t>
            </a:r>
          </a:p>
        </p:txBody>
      </p:sp>
      <p:sp>
        <p:nvSpPr>
          <p:cNvPr id="2" name="Dia számának helye 1"/>
          <p:cNvSpPr>
            <a:spLocks noGrp="1"/>
          </p:cNvSpPr>
          <p:nvPr>
            <p:ph type="sldNum" sz="quarter" idx="12"/>
          </p:nvPr>
        </p:nvSpPr>
        <p:spPr/>
        <p:txBody>
          <a:bodyPr/>
          <a:lstStyle/>
          <a:p>
            <a:pPr>
              <a:defRPr/>
            </a:pPr>
            <a:fld id="{C8090F18-F4B6-424B-B680-5CD87B119890}" type="slidenum">
              <a:rPr lang="hu-HU" smtClean="0"/>
              <a:pPr>
                <a:defRPr/>
              </a:pPr>
              <a:t>57</a:t>
            </a:fld>
            <a:endParaRPr lang="hu-HU"/>
          </a:p>
        </p:txBody>
      </p:sp>
      <p:sp>
        <p:nvSpPr>
          <p:cNvPr id="4" name="Élőláb helye 3"/>
          <p:cNvSpPr>
            <a:spLocks noGrp="1"/>
          </p:cNvSpPr>
          <p:nvPr>
            <p:ph type="ftr" sz="quarter" idx="11"/>
          </p:nvPr>
        </p:nvSpPr>
        <p:spPr/>
        <p:txBody>
          <a:bodyPr/>
          <a:lstStyle/>
          <a:p>
            <a:pPr>
              <a:defRPr/>
            </a:pPr>
            <a:r>
              <a:rPr lang="hu-HU" smtClean="0"/>
              <a:t>1.</a:t>
            </a:r>
            <a:endParaRPr lang="hu-HU"/>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Dia számának helye 2"/>
          <p:cNvSpPr>
            <a:spLocks noGrp="1"/>
          </p:cNvSpPr>
          <p:nvPr>
            <p:ph type="sldNum" sz="quarter" idx="12"/>
          </p:nvPr>
        </p:nvSpPr>
        <p:spPr>
          <a:noFill/>
          <a:ln>
            <a:miter lim="800000"/>
            <a:headEnd/>
            <a:tailEnd/>
          </a:ln>
        </p:spPr>
        <p:txBody>
          <a:bodyPr/>
          <a:lstStyle/>
          <a:p>
            <a:fld id="{FE0E291D-73CC-4AD8-BC56-2E77E40FA240}" type="slidenum">
              <a:rPr lang="hu-HU" smtClean="0">
                <a:cs typeface="Arial" charset="0"/>
              </a:rPr>
              <a:pPr/>
              <a:t>6</a:t>
            </a:fld>
            <a:endParaRPr lang="hu-HU" dirty="0" smtClean="0">
              <a:cs typeface="Arial" charset="0"/>
            </a:endParaRPr>
          </a:p>
        </p:txBody>
      </p:sp>
      <p:sp>
        <p:nvSpPr>
          <p:cNvPr id="21505" name="Tartalom helye 2"/>
          <p:cNvSpPr>
            <a:spLocks noGrp="1"/>
          </p:cNvSpPr>
          <p:nvPr>
            <p:ph idx="4294967295"/>
          </p:nvPr>
        </p:nvSpPr>
        <p:spPr>
          <a:xfrm>
            <a:off x="323528" y="548680"/>
            <a:ext cx="8229600" cy="5256212"/>
          </a:xfrm>
        </p:spPr>
        <p:txBody>
          <a:bodyPr>
            <a:normAutofit/>
          </a:bodyPr>
          <a:lstStyle/>
          <a:p>
            <a:pPr algn="just">
              <a:lnSpc>
                <a:spcPct val="150000"/>
              </a:lnSpc>
            </a:pPr>
            <a:endParaRPr lang="hu-HU" sz="2000" dirty="0" smtClean="0"/>
          </a:p>
          <a:p>
            <a:pPr algn="just">
              <a:lnSpc>
                <a:spcPct val="110000"/>
              </a:lnSpc>
            </a:pPr>
            <a:r>
              <a:rPr lang="hu-HU" sz="2200" dirty="0" smtClean="0"/>
              <a:t>A magyar mezőgazdaság birtokszerkezete duális jellegű. Egyrészről kevés számú, nagy területtel rendelkező társasági illetve kisebb számban termelőszövetkezeti formában működő </a:t>
            </a:r>
            <a:r>
              <a:rPr lang="hu-HU" sz="2200" b="1" dirty="0" smtClean="0"/>
              <a:t>nagyüzemek</a:t>
            </a:r>
            <a:r>
              <a:rPr lang="hu-HU" sz="2200" dirty="0" smtClean="0"/>
              <a:t>, másrészről az életképesség küszöbén egyensúlyozó kisebb birtokméretű - a családtagok közvetlen munkavégzésén alapuló - </a:t>
            </a:r>
            <a:r>
              <a:rPr lang="hu-HU" sz="2200" b="1" dirty="0" smtClean="0"/>
              <a:t>kisgazdaságok</a:t>
            </a:r>
            <a:r>
              <a:rPr lang="hu-HU" sz="2200" dirty="0" smtClean="0"/>
              <a:t> együttes jelenléte jellemzi hazánk mezőgazdaságát. </a:t>
            </a:r>
          </a:p>
          <a:p>
            <a:pPr marL="109728" indent="0" algn="just">
              <a:lnSpc>
                <a:spcPct val="110000"/>
              </a:lnSpc>
              <a:buNone/>
            </a:pPr>
            <a:endParaRPr lang="hu-HU" sz="2200" dirty="0" smtClean="0"/>
          </a:p>
          <a:p>
            <a:pPr algn="just">
              <a:lnSpc>
                <a:spcPct val="110000"/>
              </a:lnSpc>
            </a:pPr>
            <a:r>
              <a:rPr lang="hu-HU" sz="2200" dirty="0" smtClean="0"/>
              <a:t>Mindebből látható és </a:t>
            </a:r>
            <a:r>
              <a:rPr lang="hu-HU" sz="2200" b="1" dirty="0" smtClean="0"/>
              <a:t>megállapítható a</a:t>
            </a:r>
            <a:r>
              <a:rPr lang="hu-HU" sz="2200" dirty="0" smtClean="0"/>
              <a:t> </a:t>
            </a:r>
            <a:r>
              <a:rPr lang="hu-HU" sz="2200" b="1" dirty="0" smtClean="0"/>
              <a:t>középbirtok hiánya</a:t>
            </a:r>
            <a:r>
              <a:rPr lang="hu-HU" sz="2200" dirty="0" smtClean="0"/>
              <a:t>, amely tényező semmiképp nem kedvez a magyar mezőgazdaság versenyképességének. Ezen probléma központilag irányított birtokrendezés útján lenne egyedül megoldható.</a:t>
            </a:r>
          </a:p>
        </p:txBody>
      </p:sp>
      <p:sp>
        <p:nvSpPr>
          <p:cNvPr id="3" name="Élőláb helye 2"/>
          <p:cNvSpPr>
            <a:spLocks noGrp="1"/>
          </p:cNvSpPr>
          <p:nvPr>
            <p:ph type="ftr" sz="quarter" idx="11"/>
          </p:nvPr>
        </p:nvSpPr>
        <p:spPr>
          <a:xfrm>
            <a:off x="5940152" y="6381328"/>
            <a:ext cx="2895600" cy="365125"/>
          </a:xfrm>
        </p:spPr>
        <p:txBody>
          <a:bodyPr/>
          <a:lstStyle/>
          <a:p>
            <a:pPr>
              <a:defRPr/>
            </a:pPr>
            <a:r>
              <a:rPr lang="hu-HU" dirty="0" smtClean="0">
                <a:solidFill>
                  <a:schemeClr val="tx1"/>
                </a:solidFill>
              </a:rPr>
              <a:t>                                                            6.</a:t>
            </a:r>
            <a:endParaRPr lang="hu-HU" dirty="0">
              <a:solidFill>
                <a:schemeClr val="tx1"/>
              </a:solidFill>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Dia számának helye 3"/>
          <p:cNvSpPr>
            <a:spLocks noGrp="1"/>
          </p:cNvSpPr>
          <p:nvPr>
            <p:ph type="sldNum" sz="quarter" idx="12"/>
          </p:nvPr>
        </p:nvSpPr>
        <p:spPr>
          <a:noFill/>
          <a:ln>
            <a:miter lim="800000"/>
            <a:headEnd/>
            <a:tailEnd/>
          </a:ln>
        </p:spPr>
        <p:txBody>
          <a:bodyPr/>
          <a:lstStyle/>
          <a:p>
            <a:fld id="{C4787DD1-33F1-4324-AC00-BAF4ABCF2DD5}" type="slidenum">
              <a:rPr lang="hu-HU" smtClean="0">
                <a:solidFill>
                  <a:schemeClr val="tx1"/>
                </a:solidFill>
                <a:cs typeface="Arial" charset="0"/>
              </a:rPr>
              <a:pPr/>
              <a:t>7</a:t>
            </a:fld>
            <a:r>
              <a:rPr lang="hu-HU" dirty="0" smtClean="0">
                <a:solidFill>
                  <a:schemeClr val="tx1"/>
                </a:solidFill>
                <a:cs typeface="Arial" charset="0"/>
              </a:rPr>
              <a:t>.</a:t>
            </a:r>
          </a:p>
        </p:txBody>
      </p:sp>
      <p:sp>
        <p:nvSpPr>
          <p:cNvPr id="22529" name="Cím 1"/>
          <p:cNvSpPr>
            <a:spLocks noGrp="1"/>
          </p:cNvSpPr>
          <p:nvPr>
            <p:ph type="title" idx="4294967295"/>
          </p:nvPr>
        </p:nvSpPr>
        <p:spPr>
          <a:xfrm>
            <a:off x="1115616" y="332656"/>
            <a:ext cx="6321425" cy="792163"/>
          </a:xfrm>
        </p:spPr>
        <p:txBody>
          <a:bodyPr>
            <a:normAutofit/>
          </a:bodyPr>
          <a:lstStyle/>
          <a:p>
            <a:pPr algn="ctr" eaLnBrk="1" hangingPunct="1"/>
            <a:r>
              <a:rPr lang="hu-HU" sz="3600" b="1" dirty="0" smtClean="0">
                <a:solidFill>
                  <a:srgbClr val="644132"/>
                </a:solidFill>
                <a:latin typeface="Times New Roman" pitchFamily="18" charset="0"/>
                <a:cs typeface="Times New Roman" pitchFamily="18" charset="0"/>
              </a:rPr>
              <a:t>3. A törvény főbb jellemzői</a:t>
            </a:r>
          </a:p>
        </p:txBody>
      </p:sp>
      <p:sp>
        <p:nvSpPr>
          <p:cNvPr id="22530" name="Tartalom helye 2"/>
          <p:cNvSpPr>
            <a:spLocks noGrp="1"/>
          </p:cNvSpPr>
          <p:nvPr>
            <p:ph idx="4294967295"/>
          </p:nvPr>
        </p:nvSpPr>
        <p:spPr>
          <a:xfrm>
            <a:off x="179512" y="1412776"/>
            <a:ext cx="8424936" cy="4464050"/>
          </a:xfrm>
        </p:spPr>
        <p:txBody>
          <a:bodyPr>
            <a:noAutofit/>
          </a:bodyPr>
          <a:lstStyle/>
          <a:p>
            <a:pPr algn="just">
              <a:lnSpc>
                <a:spcPct val="110000"/>
              </a:lnSpc>
            </a:pPr>
            <a:r>
              <a:rPr lang="hu-HU" sz="2200" dirty="0" smtClean="0"/>
              <a:t>A törvényben a </a:t>
            </a:r>
            <a:r>
              <a:rPr lang="hu-HU" sz="2200" b="1" dirty="0" smtClean="0"/>
              <a:t>családi gazdaságok </a:t>
            </a:r>
            <a:r>
              <a:rPr lang="hu-HU" sz="2200" dirty="0" smtClean="0"/>
              <a:t>képezik a szerzési preferenciák elsődleges tárgyát, mivel azok kell, hogy alkossák a </a:t>
            </a:r>
            <a:r>
              <a:rPr lang="hu-HU" sz="2200" i="1" dirty="0" smtClean="0"/>
              <a:t>középbirtokok</a:t>
            </a:r>
            <a:r>
              <a:rPr lang="hu-HU" sz="2200" dirty="0" smtClean="0"/>
              <a:t> derékhadát, a magyar </a:t>
            </a:r>
            <a:r>
              <a:rPr lang="hu-HU" sz="2200" b="1" dirty="0" smtClean="0"/>
              <a:t>mezőgazdaság gerincét</a:t>
            </a:r>
            <a:r>
              <a:rPr lang="hu-HU" sz="2200" dirty="0" smtClean="0"/>
              <a:t>, amelyek a családtagok foglalkoztatásának biztosításán keresztül előmozdítják a vidéki térségek által nyújtott megélhetési lehetőségek szintjének emelését is.</a:t>
            </a:r>
          </a:p>
          <a:p>
            <a:pPr algn="just">
              <a:lnSpc>
                <a:spcPct val="110000"/>
              </a:lnSpc>
            </a:pPr>
            <a:r>
              <a:rPr lang="hu-HU" sz="2200" dirty="0" smtClean="0"/>
              <a:t> A Kormány a </a:t>
            </a:r>
            <a:r>
              <a:rPr lang="hu-HU" sz="2200" b="1" dirty="0" smtClean="0"/>
              <a:t>nagyobb birtokok </a:t>
            </a:r>
            <a:r>
              <a:rPr lang="hu-HU" sz="2200" dirty="0" smtClean="0"/>
              <a:t>számát, a gazdaságok közötti súlyát és arányát csökkenteni akarja (80%-20%), de anélkül, hogy felszámolásukra törekedne. A nagyobb birtokok (zömmel társas gazdaságok) is fontos szerepet kaphatnak nagytömegű és azonos minőségű, piacképes mezőgazdasági termékek előállításában.</a:t>
            </a:r>
          </a:p>
        </p:txBody>
      </p:sp>
      <p:sp>
        <p:nvSpPr>
          <p:cNvPr id="3" name="Élőláb helye 2"/>
          <p:cNvSpPr>
            <a:spLocks noGrp="1"/>
          </p:cNvSpPr>
          <p:nvPr>
            <p:ph type="ftr" sz="quarter" idx="11"/>
          </p:nvPr>
        </p:nvSpPr>
        <p:spPr/>
        <p:txBody>
          <a:bodyPr/>
          <a:lstStyle/>
          <a:p>
            <a:pPr>
              <a:defRPr/>
            </a:pPr>
            <a:endParaRPr lang="hu-HU" dirty="0"/>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Dia számának helye 3"/>
          <p:cNvSpPr>
            <a:spLocks noGrp="1"/>
          </p:cNvSpPr>
          <p:nvPr>
            <p:ph type="sldNum" sz="quarter" idx="12"/>
          </p:nvPr>
        </p:nvSpPr>
        <p:spPr>
          <a:noFill/>
          <a:ln>
            <a:miter lim="800000"/>
            <a:headEnd/>
            <a:tailEnd/>
          </a:ln>
        </p:spPr>
        <p:txBody>
          <a:bodyPr/>
          <a:lstStyle/>
          <a:p>
            <a:fld id="{1444E3AF-649E-472A-BE88-D3EC56CDA4F8}" type="slidenum">
              <a:rPr lang="hu-HU" smtClean="0">
                <a:solidFill>
                  <a:schemeClr val="tx1"/>
                </a:solidFill>
                <a:cs typeface="Arial" charset="0"/>
              </a:rPr>
              <a:pPr/>
              <a:t>8</a:t>
            </a:fld>
            <a:r>
              <a:rPr lang="hu-HU" dirty="0" smtClean="0">
                <a:solidFill>
                  <a:schemeClr val="tx1"/>
                </a:solidFill>
                <a:cs typeface="Arial" charset="0"/>
              </a:rPr>
              <a:t>.</a:t>
            </a:r>
          </a:p>
        </p:txBody>
      </p:sp>
      <p:sp>
        <p:nvSpPr>
          <p:cNvPr id="23553" name="Cím 1"/>
          <p:cNvSpPr>
            <a:spLocks noGrp="1"/>
          </p:cNvSpPr>
          <p:nvPr>
            <p:ph type="title" idx="4294967295"/>
          </p:nvPr>
        </p:nvSpPr>
        <p:spPr>
          <a:xfrm>
            <a:off x="611560" y="260648"/>
            <a:ext cx="7848600" cy="1143000"/>
          </a:xfrm>
        </p:spPr>
        <p:txBody>
          <a:bodyPr>
            <a:normAutofit fontScale="90000"/>
          </a:bodyPr>
          <a:lstStyle/>
          <a:p>
            <a:pPr eaLnBrk="1" hangingPunct="1"/>
            <a:r>
              <a:rPr lang="hu-HU" sz="3600" b="1" dirty="0" smtClean="0">
                <a:solidFill>
                  <a:srgbClr val="644132"/>
                </a:solidFill>
                <a:latin typeface="Times New Roman" pitchFamily="18" charset="0"/>
                <a:cs typeface="Times New Roman" pitchFamily="18" charset="0"/>
              </a:rPr>
              <a:t>4. Mit szabályoz az új törvény és mit nem?</a:t>
            </a:r>
          </a:p>
        </p:txBody>
      </p:sp>
      <p:sp>
        <p:nvSpPr>
          <p:cNvPr id="23554" name="Tartalom helye 2"/>
          <p:cNvSpPr>
            <a:spLocks noGrp="1"/>
          </p:cNvSpPr>
          <p:nvPr>
            <p:ph idx="4294967295"/>
          </p:nvPr>
        </p:nvSpPr>
        <p:spPr>
          <a:xfrm>
            <a:off x="395536" y="1628800"/>
            <a:ext cx="8229600" cy="4319587"/>
          </a:xfrm>
        </p:spPr>
        <p:txBody>
          <a:bodyPr>
            <a:normAutofit/>
          </a:bodyPr>
          <a:lstStyle/>
          <a:p>
            <a:pPr algn="just" eaLnBrk="1" hangingPunct="1">
              <a:buFontTx/>
              <a:buNone/>
            </a:pPr>
            <a:r>
              <a:rPr lang="hu-HU" sz="2200" dirty="0" smtClean="0"/>
              <a:t>	A mező-, és erdőgazdasági földek forgalmáról szóló 2013. évi CXXII. törvény a föld tulajdonjogának és használati jogosultságának megszerzését, vagyis a földek forgalmát szabályozza. Ezen belül a törvényjavaslatban</a:t>
            </a:r>
          </a:p>
          <a:p>
            <a:pPr algn="just" eaLnBrk="1" hangingPunct="1">
              <a:buFontTx/>
              <a:buNone/>
            </a:pPr>
            <a:endParaRPr lang="hu-HU" sz="2200" dirty="0" smtClean="0"/>
          </a:p>
          <a:p>
            <a:pPr algn="just" eaLnBrk="1" hangingPunct="1"/>
            <a:r>
              <a:rPr lang="hu-HU" sz="2200" dirty="0" smtClean="0"/>
              <a:t>a földszerzésig vezető folyamat anyagi, és eljárásjogi kérdéseinek, </a:t>
            </a:r>
          </a:p>
          <a:p>
            <a:pPr algn="just" eaLnBrk="1" hangingPunct="1"/>
            <a:r>
              <a:rPr lang="hu-HU" sz="2200" dirty="0" smtClean="0"/>
              <a:t>a szerzőképesség körének és tartalmának, </a:t>
            </a:r>
          </a:p>
          <a:p>
            <a:pPr algn="just" eaLnBrk="1" hangingPunct="1"/>
            <a:r>
              <a:rPr lang="hu-HU" sz="2200" dirty="0" smtClean="0"/>
              <a:t>a különböző elővásárlási és az előhaszonbérleti jogok sorrendiségének</a:t>
            </a:r>
          </a:p>
          <a:p>
            <a:pPr algn="just" eaLnBrk="1" hangingPunct="1">
              <a:buFontTx/>
              <a:buNone/>
            </a:pPr>
            <a:endParaRPr lang="hu-HU" sz="2200" dirty="0" smtClean="0"/>
          </a:p>
          <a:p>
            <a:pPr algn="just" eaLnBrk="1" hangingPunct="1">
              <a:buFontTx/>
              <a:buNone/>
            </a:pPr>
            <a:r>
              <a:rPr lang="hu-HU" sz="2200" dirty="0" smtClean="0"/>
              <a:t>	a szabályozása kapott helyet.  </a:t>
            </a:r>
          </a:p>
        </p:txBody>
      </p:sp>
      <p:sp>
        <p:nvSpPr>
          <p:cNvPr id="3" name="Élőláb helye 2"/>
          <p:cNvSpPr>
            <a:spLocks noGrp="1"/>
          </p:cNvSpPr>
          <p:nvPr>
            <p:ph type="ftr" sz="quarter" idx="11"/>
          </p:nvPr>
        </p:nvSpPr>
        <p:spPr/>
        <p:txBody>
          <a:bodyPr/>
          <a:lstStyle/>
          <a:p>
            <a:pPr>
              <a:defRPr/>
            </a:pPr>
            <a:endParaRPr lang="hu-HU" dirty="0"/>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Dia számának helye 2"/>
          <p:cNvSpPr>
            <a:spLocks noGrp="1"/>
          </p:cNvSpPr>
          <p:nvPr>
            <p:ph type="sldNum" sz="quarter" idx="12"/>
          </p:nvPr>
        </p:nvSpPr>
        <p:spPr>
          <a:noFill/>
          <a:ln>
            <a:miter lim="800000"/>
            <a:headEnd/>
            <a:tailEnd/>
          </a:ln>
        </p:spPr>
        <p:txBody>
          <a:bodyPr/>
          <a:lstStyle/>
          <a:p>
            <a:fld id="{FEA71D8F-1D8A-4311-B41E-275B321FFA4B}" type="slidenum">
              <a:rPr lang="hu-HU" smtClean="0">
                <a:solidFill>
                  <a:schemeClr val="tx1"/>
                </a:solidFill>
                <a:cs typeface="Arial" charset="0"/>
              </a:rPr>
              <a:pPr/>
              <a:t>9</a:t>
            </a:fld>
            <a:r>
              <a:rPr lang="hu-HU" dirty="0" smtClean="0">
                <a:solidFill>
                  <a:schemeClr val="tx1"/>
                </a:solidFill>
                <a:cs typeface="Arial" charset="0"/>
              </a:rPr>
              <a:t>.</a:t>
            </a:r>
          </a:p>
        </p:txBody>
      </p:sp>
      <p:sp>
        <p:nvSpPr>
          <p:cNvPr id="24577" name="Tartalom helye 2"/>
          <p:cNvSpPr>
            <a:spLocks noGrp="1"/>
          </p:cNvSpPr>
          <p:nvPr>
            <p:ph idx="4294967295"/>
          </p:nvPr>
        </p:nvSpPr>
        <p:spPr>
          <a:xfrm>
            <a:off x="395536" y="1268760"/>
            <a:ext cx="8229600" cy="3743325"/>
          </a:xfrm>
        </p:spPr>
        <p:txBody>
          <a:bodyPr/>
          <a:lstStyle/>
          <a:p>
            <a:pPr algn="just" eaLnBrk="1" hangingPunct="1"/>
            <a:endParaRPr lang="hu-HU" sz="2800" dirty="0" smtClean="0">
              <a:latin typeface="Times New Roman" pitchFamily="18" charset="0"/>
              <a:cs typeface="Times New Roman" pitchFamily="18" charset="0"/>
            </a:endParaRPr>
          </a:p>
          <a:p>
            <a:pPr algn="just" eaLnBrk="1" hangingPunct="1"/>
            <a:r>
              <a:rPr lang="hu-HU" sz="2200" dirty="0" smtClean="0"/>
              <a:t>A földvédelemnek, a termőtalaj védelmének a szabályozása változatlanul megmarad az 2007. évi CXXIX. törvényben.</a:t>
            </a:r>
          </a:p>
          <a:p>
            <a:pPr algn="just" eaLnBrk="1" hangingPunct="1">
              <a:buFontTx/>
              <a:buNone/>
            </a:pPr>
            <a:endParaRPr lang="hu-HU" sz="2200" dirty="0" smtClean="0"/>
          </a:p>
          <a:p>
            <a:pPr algn="just" eaLnBrk="1" hangingPunct="1"/>
            <a:r>
              <a:rPr lang="hu-HU" sz="2200" dirty="0" smtClean="0"/>
              <a:t>2013. évi CCXII. Törvény (</a:t>
            </a:r>
            <a:r>
              <a:rPr lang="hu-HU" sz="2200" dirty="0" err="1" smtClean="0"/>
              <a:t>Fétv</a:t>
            </a:r>
            <a:r>
              <a:rPr lang="hu-HU" sz="2200" dirty="0" smtClean="0"/>
              <a:t>.): szerződések tartalmi szabályai, hatósági eljárás, földhasználati nyilvántartás, birtokrendezés.</a:t>
            </a:r>
          </a:p>
          <a:p>
            <a:pPr algn="just" eaLnBrk="1" hangingPunct="1"/>
            <a:endParaRPr lang="hu-HU" sz="2200" dirty="0" smtClean="0"/>
          </a:p>
          <a:p>
            <a:pPr algn="just" eaLnBrk="1" hangingPunct="1"/>
            <a:r>
              <a:rPr lang="hu-HU" sz="2200" dirty="0" smtClean="0"/>
              <a:t>Állami földek (NFA): 2010.évi LXXXVII. törvény</a:t>
            </a:r>
          </a:p>
        </p:txBody>
      </p:sp>
      <p:sp>
        <p:nvSpPr>
          <p:cNvPr id="3" name="Élőláb helye 2"/>
          <p:cNvSpPr>
            <a:spLocks noGrp="1"/>
          </p:cNvSpPr>
          <p:nvPr>
            <p:ph type="ftr" sz="quarter" idx="11"/>
          </p:nvPr>
        </p:nvSpPr>
        <p:spPr/>
        <p:txBody>
          <a:bodyPr/>
          <a:lstStyle/>
          <a:p>
            <a:pPr>
              <a:defRPr/>
            </a:pPr>
            <a:r>
              <a:rPr lang="hu-HU" dirty="0" smtClean="0"/>
              <a:t>.</a:t>
            </a:r>
            <a:endParaRPr lang="hu-HU" dirty="0"/>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Office-téma">
  <a:themeElements>
    <a:clrScheme name="Egyéni 2. séma">
      <a:dk1>
        <a:sysClr val="windowText" lastClr="000000"/>
      </a:dk1>
      <a:lt1>
        <a:sysClr val="window" lastClr="FFFFFF"/>
      </a:lt1>
      <a:dk2>
        <a:srgbClr val="546321"/>
      </a:dk2>
      <a:lt2>
        <a:srgbClr val="C9DA91"/>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é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é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941</TotalTime>
  <Words>4670</Words>
  <Application>Microsoft Office PowerPoint</Application>
  <PresentationFormat>Diavetítés a képernyőre (4:3 oldalarány)</PresentationFormat>
  <Paragraphs>398</Paragraphs>
  <Slides>57</Slides>
  <Notes>1</Notes>
  <HiddenSlides>0</HiddenSlides>
  <MMClips>0</MMClips>
  <ScaleCrop>false</ScaleCrop>
  <HeadingPairs>
    <vt:vector size="6" baseType="variant">
      <vt:variant>
        <vt:lpstr>Téma</vt:lpstr>
      </vt:variant>
      <vt:variant>
        <vt:i4>1</vt:i4>
      </vt:variant>
      <vt:variant>
        <vt:lpstr>Beágyazott OLE kiszolgálók</vt:lpstr>
      </vt:variant>
      <vt:variant>
        <vt:i4>1</vt:i4>
      </vt:variant>
      <vt:variant>
        <vt:lpstr>Diacímek</vt:lpstr>
      </vt:variant>
      <vt:variant>
        <vt:i4>57</vt:i4>
      </vt:variant>
    </vt:vector>
  </HeadingPairs>
  <TitlesOfParts>
    <vt:vector size="59" baseType="lpstr">
      <vt:lpstr>Office-téma</vt:lpstr>
      <vt:lpstr>Worksheet</vt:lpstr>
      <vt:lpstr>A földforgalmi törvényről</vt:lpstr>
      <vt:lpstr>1. A termőföld, mint természeti erőforrás</vt:lpstr>
      <vt:lpstr>3. dia</vt:lpstr>
      <vt:lpstr>2. Tulajdon-, birtok- és üzemi struktúra  A tulajdonszerkezet</vt:lpstr>
      <vt:lpstr>A birtokszerkezet</vt:lpstr>
      <vt:lpstr>6. dia</vt:lpstr>
      <vt:lpstr>3. A törvény főbb jellemzői</vt:lpstr>
      <vt:lpstr>4. Mit szabályoz az új törvény és mit nem?</vt:lpstr>
      <vt:lpstr>9. dia</vt:lpstr>
      <vt:lpstr>10. dia</vt:lpstr>
      <vt:lpstr>5. Az új törvény eszközrendszere</vt:lpstr>
      <vt:lpstr>6. Ki és mennyi földet szerezhet?</vt:lpstr>
      <vt:lpstr>13. dia</vt:lpstr>
      <vt:lpstr>14. dia</vt:lpstr>
      <vt:lpstr>15. dia</vt:lpstr>
      <vt:lpstr>7. Ki, illetve mely szervezet nem szerezhet földet</vt:lpstr>
      <vt:lpstr>8. Kivételes szerzési lehetőségek</vt:lpstr>
      <vt:lpstr>18. dia</vt:lpstr>
      <vt:lpstr>9. Mennyi föld szerezhető?</vt:lpstr>
      <vt:lpstr>20. dia</vt:lpstr>
      <vt:lpstr>21. dia</vt:lpstr>
      <vt:lpstr>10. Az adás-vételi szerződések nyilvánosságra hozatala és engedélyeztetési kötelezettség</vt:lpstr>
      <vt:lpstr>23. dia</vt:lpstr>
      <vt:lpstr>11. Elővásárlási jogosultságok </vt:lpstr>
      <vt:lpstr>25. dia</vt:lpstr>
      <vt:lpstr>26. dia</vt:lpstr>
      <vt:lpstr>27. dia</vt:lpstr>
      <vt:lpstr>28. dia</vt:lpstr>
      <vt:lpstr>12. A haszonbérleti szerződések nyilvánosságra hozatala és engedélyeztetési kötelezettség</vt:lpstr>
      <vt:lpstr>30. dia</vt:lpstr>
      <vt:lpstr>13. Kötelezettségvállalások/nyilatkozatok</vt:lpstr>
      <vt:lpstr>32. dia</vt:lpstr>
      <vt:lpstr>33. dia</vt:lpstr>
      <vt:lpstr>14. Eljárási szabályok</vt:lpstr>
      <vt:lpstr>35. dia</vt:lpstr>
      <vt:lpstr>36. dia</vt:lpstr>
      <vt:lpstr>37. dia</vt:lpstr>
      <vt:lpstr>38. dia</vt:lpstr>
      <vt:lpstr>39. dia</vt:lpstr>
      <vt:lpstr>15. Földhasználati jogcímek</vt:lpstr>
      <vt:lpstr>16. Haszonbérlet </vt:lpstr>
      <vt:lpstr>42. dia</vt:lpstr>
      <vt:lpstr>17. Előhaszonbérleti jogosultságok </vt:lpstr>
      <vt:lpstr>44. dia</vt:lpstr>
      <vt:lpstr>45. dia</vt:lpstr>
      <vt:lpstr>46. dia</vt:lpstr>
      <vt:lpstr>47. dia</vt:lpstr>
      <vt:lpstr>48. dia</vt:lpstr>
      <vt:lpstr>18. A helyi földbizottságok megalakulása</vt:lpstr>
      <vt:lpstr>50. dia</vt:lpstr>
      <vt:lpstr>51. dia</vt:lpstr>
      <vt:lpstr>52. dia</vt:lpstr>
      <vt:lpstr>18. Szankciók</vt:lpstr>
      <vt:lpstr>54. dia</vt:lpstr>
      <vt:lpstr>19. A közös tulajdonban álló földek használatának szabályai</vt:lpstr>
      <vt:lpstr>20. Átmeneti szabályok</vt:lpstr>
      <vt:lpstr>Köszönöm megtisztelő figyelmüket!</vt:lpstr>
    </vt:vector>
  </TitlesOfParts>
  <Company>KSZF</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szőlő- és borágazat helyzete, szabályozási változásai</dc:title>
  <dc:creator>Dr. Andréka Tamás</dc:creator>
  <cp:lastModifiedBy>Dr. Domokos Zoltán</cp:lastModifiedBy>
  <cp:revision>77</cp:revision>
  <cp:lastPrinted>2014-02-17T15:07:51Z</cp:lastPrinted>
  <dcterms:created xsi:type="dcterms:W3CDTF">2013-02-01T15:39:47Z</dcterms:created>
  <dcterms:modified xsi:type="dcterms:W3CDTF">2014-04-03T07:46:28Z</dcterms:modified>
</cp:coreProperties>
</file>